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17" r:id="rId3"/>
    <p:sldId id="263" r:id="rId4"/>
    <p:sldId id="257" r:id="rId5"/>
    <p:sldId id="312" r:id="rId6"/>
    <p:sldId id="295" r:id="rId7"/>
    <p:sldId id="313" r:id="rId8"/>
    <p:sldId id="292" r:id="rId9"/>
    <p:sldId id="297" r:id="rId10"/>
    <p:sldId id="298" r:id="rId11"/>
    <p:sldId id="294" r:id="rId12"/>
    <p:sldId id="309" r:id="rId13"/>
    <p:sldId id="314" r:id="rId14"/>
    <p:sldId id="293" r:id="rId15"/>
    <p:sldId id="299" r:id="rId16"/>
    <p:sldId id="300" r:id="rId17"/>
    <p:sldId id="307" r:id="rId18"/>
    <p:sldId id="310" r:id="rId19"/>
    <p:sldId id="315" r:id="rId20"/>
    <p:sldId id="301" r:id="rId21"/>
    <p:sldId id="303" r:id="rId22"/>
    <p:sldId id="311" r:id="rId23"/>
    <p:sldId id="316" r:id="rId24"/>
    <p:sldId id="304" r:id="rId25"/>
    <p:sldId id="320" r:id="rId26"/>
    <p:sldId id="319" r:id="rId27"/>
    <p:sldId id="318" r:id="rId28"/>
    <p:sldId id="281" r:id="rId29"/>
    <p:sldId id="305" r:id="rId30"/>
    <p:sldId id="302" r:id="rId31"/>
    <p:sldId id="308" r:id="rId32"/>
  </p:sldIdLst>
  <p:sldSz cx="9144000" cy="5143500" type="screen16x9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0">
          <p15:clr>
            <a:srgbClr val="A4A3A4"/>
          </p15:clr>
        </p15:guide>
        <p15:guide id="2" pos="2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FF"/>
    <a:srgbClr val="DDDDDD"/>
    <a:srgbClr val="FFCD00"/>
    <a:srgbClr val="FA6E00"/>
    <a:srgbClr val="7CCDE6"/>
    <a:srgbClr val="0080B4"/>
    <a:srgbClr val="005374"/>
    <a:srgbClr val="C6EE00"/>
    <a:srgbClr val="89A400"/>
    <a:srgbClr val="007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74066" autoAdjust="0"/>
  </p:normalViewPr>
  <p:slideViewPr>
    <p:cSldViewPr>
      <p:cViewPr varScale="1">
        <p:scale>
          <a:sx n="79" d="100"/>
          <a:sy n="79" d="100"/>
        </p:scale>
        <p:origin x="1570" y="72"/>
      </p:cViewPr>
      <p:guideLst>
        <p:guide orient="horz" pos="500"/>
        <p:guide pos="2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7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8A17AA-7BCC-BACB-A764-2B9CE00FE4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54F95-91D3-DAF6-AAE0-61E209F7ED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15093-96A5-4475-85F0-CA0930345BDA}" type="datetimeFigureOut">
              <a:rPr lang="en-US" smtClean="0"/>
              <a:t>03-Dec-25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F632D8-3EEF-A3E3-BE35-82571DDEA3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F1F0C-CA86-4C8B-E257-A10687FD48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26034-7175-42DD-B584-AD40EB4A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06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endParaRPr lang="de-DE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de-DE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E4AA6088-1FF0-4E53-845C-EFEDD1C948F8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2334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610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458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502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783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222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525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758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088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107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8857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2249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667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774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312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420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4291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002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16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690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6248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35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451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1607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24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22"/>
          <p:cNvSpPr>
            <a:spLocks noChangeArrowheads="1"/>
          </p:cNvSpPr>
          <p:nvPr userDrawn="1"/>
        </p:nvSpPr>
        <p:spPr bwMode="auto">
          <a:xfrm>
            <a:off x="296864" y="1087041"/>
            <a:ext cx="8550275" cy="1990725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Platzhalter für Bild, Bild auf Titelfolie hinter das Logo einsetzen</a:t>
            </a:r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287338" y="3077766"/>
            <a:ext cx="8583612" cy="1644253"/>
          </a:xfrm>
          <a:prstGeom prst="rect">
            <a:avLst/>
          </a:prstGeom>
          <a:solidFill>
            <a:srgbClr val="FFF0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pic>
        <p:nvPicPr>
          <p:cNvPr id="6" name="Picture 16" descr="TU_Braunschweig_02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t="376" b="24680"/>
          <a:stretch/>
        </p:blipFill>
        <p:spPr bwMode="auto">
          <a:xfrm>
            <a:off x="287339" y="1080000"/>
            <a:ext cx="8582400" cy="199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287338" y="4680000"/>
            <a:ext cx="8583612" cy="215503"/>
          </a:xfrm>
          <a:prstGeom prst="rect">
            <a:avLst/>
          </a:prstGeom>
          <a:solidFill>
            <a:srgbClr val="BE1E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3267075"/>
            <a:ext cx="7772400" cy="6548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Aerodynamic Design of a Fowler Flap for a Hybrid Laminar Flow Control Airfoil</a:t>
            </a: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30263" y="4124326"/>
            <a:ext cx="3970337" cy="250031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Holenarsipura, Shrinidhi, DD/MM/2025</a:t>
            </a:r>
          </a:p>
        </p:txBody>
      </p:sp>
      <p:pic>
        <p:nvPicPr>
          <p:cNvPr id="9" name="Picture 13" descr="TUBS_CO_150dpi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86000"/>
            <a:ext cx="2124001" cy="7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E0B1AE-9E14-5436-269A-D26140A4F1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370" y="211497"/>
            <a:ext cx="1258288" cy="520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58DDD3-5402-C8E9-7FAD-D5C5B00F75E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46807"/>
            <a:ext cx="1905000" cy="617797"/>
          </a:xfrm>
          <a:prstGeom prst="rect">
            <a:avLst/>
          </a:prstGeom>
        </p:spPr>
      </p:pic>
      <p:sp>
        <p:nvSpPr>
          <p:cNvPr id="10" name="Untertitel 7">
            <a:extLst>
              <a:ext uri="{FF2B5EF4-FFF2-40B4-BE49-F238E27FC236}">
                <a16:creationId xmlns:a16="http://schemas.microsoft.com/office/drawing/2014/main" id="{D02DD0A7-F210-350E-9994-71EEFAEA0B2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6553200" y="4124326"/>
            <a:ext cx="22098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en-US" sz="1400" kern="0" noProof="0" dirty="0"/>
              <a:t>Advisor,</a:t>
            </a:r>
          </a:p>
          <a:p>
            <a:pPr algn="r"/>
            <a:r>
              <a:rPr lang="en-US" sz="1400" kern="0" noProof="0" dirty="0"/>
              <a:t>Dr.-Ing Stanislav Karpuk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1"/>
            <a:ext cx="9144000" cy="850106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Rectangle 3"/>
          <p:cNvSpPr>
            <a:spLocks noGrp="1" noChangeArrowheads="1"/>
          </p:cNvSpPr>
          <p:nvPr userDrawn="1">
            <p:ph type="body" idx="1"/>
          </p:nvPr>
        </p:nvSpPr>
        <p:spPr bwMode="gray">
          <a:xfrm>
            <a:off x="431800" y="1004888"/>
            <a:ext cx="8370888" cy="3467100"/>
          </a:xfrm>
          <a:noFill/>
        </p:spPr>
        <p:txBody>
          <a:bodyPr/>
          <a:lstStyle/>
          <a:p>
            <a:pPr lvl="0">
              <a:buClr>
                <a:srgbClr val="C0C0C0"/>
              </a:buClr>
            </a:pPr>
            <a:r>
              <a:rPr lang="en-US" sz="2000">
                <a:solidFill>
                  <a:srgbClr val="C0C0C0"/>
                </a:solidFill>
              </a:rPr>
              <a:t>Click to edit Master text styles</a:t>
            </a:r>
          </a:p>
          <a:p>
            <a:pPr lvl="1">
              <a:buClr>
                <a:srgbClr val="C0C0C0"/>
              </a:buClr>
            </a:pPr>
            <a:r>
              <a:rPr lang="en-US" sz="2000">
                <a:solidFill>
                  <a:srgbClr val="C0C0C0"/>
                </a:solidFill>
              </a:rPr>
              <a:t>Second level</a:t>
            </a:r>
          </a:p>
          <a:p>
            <a:pPr lvl="2">
              <a:buClr>
                <a:srgbClr val="C0C0C0"/>
              </a:buClr>
            </a:pPr>
            <a:r>
              <a:rPr lang="en-US" sz="2000">
                <a:solidFill>
                  <a:srgbClr val="C0C0C0"/>
                </a:solidFill>
              </a:rPr>
              <a:t>Third level</a:t>
            </a:r>
          </a:p>
          <a:p>
            <a:pPr lvl="3">
              <a:buClr>
                <a:srgbClr val="C0C0C0"/>
              </a:buClr>
            </a:pPr>
            <a:r>
              <a:rPr lang="en-US" sz="2000">
                <a:solidFill>
                  <a:srgbClr val="C0C0C0"/>
                </a:solidFill>
              </a:rPr>
              <a:t>Fourth level</a:t>
            </a:r>
          </a:p>
          <a:p>
            <a:pPr lvl="4">
              <a:buClr>
                <a:srgbClr val="C0C0C0"/>
              </a:buClr>
            </a:pPr>
            <a:r>
              <a:rPr lang="en-US" sz="2000">
                <a:solidFill>
                  <a:srgbClr val="C0C0C0"/>
                </a:solidFill>
              </a:rPr>
              <a:t>Fifth level</a:t>
            </a:r>
            <a:endParaRPr lang="de-DE" sz="2000" dirty="0">
              <a:solidFill>
                <a:srgbClr val="C0C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D250FC-A6CB-E4F2-9B86-3C4307C111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B6FCCD-1FDE-7C6A-3757-B455563CCC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216000" y="288000"/>
            <a:ext cx="8712000" cy="42804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2787774"/>
            <a:ext cx="7772400" cy="873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Zwischentitel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30263" y="3930774"/>
            <a:ext cx="7747000" cy="3333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Untertitel</a:t>
            </a:r>
          </a:p>
        </p:txBody>
      </p:sp>
      <p:pic>
        <p:nvPicPr>
          <p:cNvPr id="13" name="Picture 20" descr="TUBS_CO_70vH_150dpi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436273"/>
            <a:ext cx="1356890" cy="5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hteck 9"/>
          <p:cNvSpPr/>
          <p:nvPr userDrawn="1"/>
        </p:nvSpPr>
        <p:spPr>
          <a:xfrm>
            <a:off x="8928000" y="0"/>
            <a:ext cx="216000" cy="514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Picture 16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3" b="17163"/>
          <a:stretch/>
        </p:blipFill>
        <p:spPr bwMode="auto">
          <a:xfrm>
            <a:off x="216000" y="288327"/>
            <a:ext cx="8712000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70CBA9-19D3-F27E-6081-4A81102841D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A35C9A-EDAC-7249-8E29-F6D41F541A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52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1_eigen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216000" y="288000"/>
            <a:ext cx="8712000" cy="42804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2787774"/>
            <a:ext cx="7772400" cy="873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Zwischentitel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30263" y="3930774"/>
            <a:ext cx="7747000" cy="3333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Untertitel</a:t>
            </a:r>
          </a:p>
        </p:txBody>
      </p:sp>
      <p:pic>
        <p:nvPicPr>
          <p:cNvPr id="13" name="Picture 20" descr="TUBS_CO_70vH_150dpi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436273"/>
            <a:ext cx="1356890" cy="5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216000" y="288000"/>
            <a:ext cx="8712000" cy="226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8928000" y="0"/>
            <a:ext cx="216000" cy="514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192D3A-1D8C-33F5-ED8C-DF6C0A2F82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A33300-375E-C6E6-77C8-36B85529A8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6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216000" y="288000"/>
            <a:ext cx="8712000" cy="4280400"/>
          </a:xfrm>
          <a:prstGeom prst="rect">
            <a:avLst/>
          </a:prstGeom>
          <a:solidFill>
            <a:srgbClr val="FA6E00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2787774"/>
            <a:ext cx="7772400" cy="873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30263" y="3930774"/>
            <a:ext cx="7747000" cy="333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Untertitel</a:t>
            </a:r>
          </a:p>
        </p:txBody>
      </p:sp>
      <p:pic>
        <p:nvPicPr>
          <p:cNvPr id="13" name="Picture 20" descr="TUBS_CO_70vH_150dpi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436273"/>
            <a:ext cx="1356890" cy="5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hteck 9"/>
          <p:cNvSpPr/>
          <p:nvPr userDrawn="1"/>
        </p:nvSpPr>
        <p:spPr>
          <a:xfrm>
            <a:off x="8927999" y="0"/>
            <a:ext cx="216000" cy="514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Picture 16"/>
          <p:cNvPicPr preferRelativeResize="0">
            <a:picLocks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 b="24901"/>
          <a:stretch/>
        </p:blipFill>
        <p:spPr bwMode="auto">
          <a:xfrm>
            <a:off x="216000" y="288327"/>
            <a:ext cx="8712000" cy="2268000"/>
          </a:xfrm>
          <a:prstGeom prst="rect">
            <a:avLst/>
          </a:prstGeom>
          <a:solidFill>
            <a:srgbClr val="FFDC4D"/>
          </a:solidFill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ED4169-50FF-0E8C-0904-AD35C520451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C481C5-E10A-FD76-E0EE-91B252C11E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76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2_eigen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216000" y="288000"/>
            <a:ext cx="8712000" cy="4280400"/>
          </a:xfrm>
          <a:prstGeom prst="rect">
            <a:avLst/>
          </a:prstGeom>
          <a:solidFill>
            <a:srgbClr val="FA6E00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2787774"/>
            <a:ext cx="7772400" cy="873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30263" y="3930774"/>
            <a:ext cx="7747000" cy="333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Untertitel</a:t>
            </a:r>
          </a:p>
        </p:txBody>
      </p:sp>
      <p:pic>
        <p:nvPicPr>
          <p:cNvPr id="13" name="Picture 20" descr="TUBS_CO_70vH_150dpi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436273"/>
            <a:ext cx="1356890" cy="5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216000" y="288000"/>
            <a:ext cx="8712000" cy="226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8927999" y="0"/>
            <a:ext cx="216000" cy="514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B0DEE-4DA1-E6CA-27C5-39546C38C2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3C067-5D56-1818-4D37-8549FE6086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900000"/>
            <a:ext cx="8375650" cy="34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883B4-437D-4841-D8E3-1C03AE2C7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F892D3-A578-7EE5-0BA0-2710C420F9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47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900000"/>
            <a:ext cx="4032000" cy="342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0"/>
          </p:nvPr>
        </p:nvSpPr>
        <p:spPr>
          <a:xfrm>
            <a:off x="4860032" y="900000"/>
            <a:ext cx="4032000" cy="342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36726F-FA0E-E863-A653-BB6424AB0A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F2337-DAF0-55C7-7207-698C9A2913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8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D3B74-9457-FEF4-4DA4-590565E3F3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67B3A7-2712-5237-B286-4F40FC06C6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83344"/>
            <a:ext cx="8375650" cy="531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431800" y="900000"/>
            <a:ext cx="8375650" cy="3456000"/>
          </a:xfrm>
        </p:spPr>
        <p:txBody>
          <a:bodyPr/>
          <a:lstStyle/>
          <a:p>
            <a:r>
              <a:rPr lang="en-US"/>
              <a:t>Click icon to add chart</a:t>
            </a:r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C42AB-B406-33E4-A352-184081F7AD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C30D0A-9B97-2852-0005-037E7F25B8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6477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900000"/>
            <a:ext cx="8375650" cy="34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A07A5-F270-6AD4-62F2-DEF2180B60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A9178-5D60-232A-2872-F35011086F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4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6477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900000"/>
            <a:ext cx="4032000" cy="342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0"/>
          </p:nvPr>
        </p:nvSpPr>
        <p:spPr>
          <a:xfrm>
            <a:off x="4860032" y="900000"/>
            <a:ext cx="4032000" cy="342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6ED9D-51F6-308E-AF04-3C8F24B2F6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DA3A7B-8926-A133-4024-51AF24084A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70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6477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6F28E-4E95-61CE-066E-4AC3C421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B1D4EA-C092-B227-327B-01381E2497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4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1_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6477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83344"/>
            <a:ext cx="8375650" cy="531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431800" y="900000"/>
            <a:ext cx="8375650" cy="3456000"/>
          </a:xfrm>
        </p:spPr>
        <p:txBody>
          <a:bodyPr/>
          <a:lstStyle/>
          <a:p>
            <a:r>
              <a:rPr lang="en-US"/>
              <a:t>Click icon to add chart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68A838-6EE8-BB5E-9818-FF7D34BC0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3AC779-057D-17AB-860B-2B9FBEE51D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30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0" y="4561200"/>
            <a:ext cx="9144000" cy="0"/>
          </a:xfrm>
          <a:prstGeom prst="line">
            <a:avLst/>
          </a:prstGeom>
          <a:noFill/>
          <a:ln w="9525">
            <a:solidFill>
              <a:srgbClr val="BE1E3C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83344"/>
            <a:ext cx="8375650" cy="531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900000"/>
            <a:ext cx="8375650" cy="34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44" name="Picture 20" descr="TUBS_CO_70vH_150dpi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" y="4436273"/>
            <a:ext cx="1356890" cy="5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feld 7"/>
          <p:cNvSpPr txBox="1"/>
          <p:nvPr/>
        </p:nvSpPr>
        <p:spPr>
          <a:xfrm>
            <a:off x="1421650" y="4605338"/>
            <a:ext cx="58935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/>
              <a:t>06/05/2025 | Shrinidhi Holenarsipura | </a:t>
            </a:r>
            <a:r>
              <a:rPr lang="en-US" sz="800" dirty="0"/>
              <a:t>Aerodynamic Design of a Fowler Flap for a Hybrid Laminar Flow Control Airfoil</a:t>
            </a:r>
            <a:r>
              <a:rPr lang="de-DE" sz="800" dirty="0"/>
              <a:t> | Slide</a:t>
            </a:r>
            <a:r>
              <a:rPr lang="de-DE" sz="800" baseline="0" dirty="0"/>
              <a:t> </a:t>
            </a:r>
            <a:fld id="{54091A06-E49E-4F45-A4ED-27B9A60B04AE}" type="slidenum">
              <a:rPr lang="de-DE" sz="800" baseline="0" smtClean="0"/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dirty="0"/>
          </a:p>
          <a:p>
            <a:endParaRPr lang="de-DE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54" r:id="rId4"/>
    <p:sldLayoutId id="2147483660" r:id="rId5"/>
    <p:sldLayoutId id="2147483667" r:id="rId6"/>
    <p:sldLayoutId id="2147483668" r:id="rId7"/>
    <p:sldLayoutId id="2147483669" r:id="rId8"/>
    <p:sldLayoutId id="2147483670" r:id="rId9"/>
    <p:sldLayoutId id="2147483661" r:id="rId10"/>
    <p:sldLayoutId id="2147483664" r:id="rId11"/>
    <p:sldLayoutId id="2147483665" r:id="rId12"/>
    <p:sldLayoutId id="2147483666" r:id="rId13"/>
    <p:sldLayoutId id="2147483650" r:id="rId14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30263" y="4124326"/>
            <a:ext cx="3741737" cy="250031"/>
          </a:xfrm>
        </p:spPr>
        <p:txBody>
          <a:bodyPr/>
          <a:lstStyle/>
          <a:p>
            <a:r>
              <a:rPr lang="en-US" noProof="0" dirty="0"/>
              <a:t>Holenarsipura, Shrinidhi, 06/05/2025</a:t>
            </a:r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794867" y="3257550"/>
            <a:ext cx="7772400" cy="654844"/>
          </a:xfrm>
        </p:spPr>
        <p:txBody>
          <a:bodyPr/>
          <a:lstStyle/>
          <a:p>
            <a:r>
              <a:rPr lang="en-US" noProof="0" dirty="0"/>
              <a:t>Aerodynamic Design of a Fowler Flap for a Hybrid Laminar Flow Control Airfoil</a:t>
            </a:r>
          </a:p>
        </p:txBody>
      </p:sp>
      <p:sp>
        <p:nvSpPr>
          <p:cNvPr id="2" name="Untertitel 7">
            <a:extLst>
              <a:ext uri="{FF2B5EF4-FFF2-40B4-BE49-F238E27FC236}">
                <a16:creationId xmlns:a16="http://schemas.microsoft.com/office/drawing/2014/main" id="{BE058697-EE6E-3D0E-017E-F21C803A7AF6}"/>
              </a:ext>
            </a:extLst>
          </p:cNvPr>
          <p:cNvSpPr txBox="1">
            <a:spLocks/>
          </p:cNvSpPr>
          <p:nvPr/>
        </p:nvSpPr>
        <p:spPr bwMode="auto">
          <a:xfrm>
            <a:off x="6553200" y="4125432"/>
            <a:ext cx="22098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en-US" sz="1400" kern="0" noProof="0" dirty="0"/>
              <a:t>Advisor,</a:t>
            </a:r>
          </a:p>
          <a:p>
            <a:pPr algn="r"/>
            <a:r>
              <a:rPr lang="en-US" sz="1400" kern="0" noProof="0" dirty="0"/>
              <a:t>Dr.-Ing Stanislav Karpuk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F763-39D4-2F33-CB62-46BEABCB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parameters – baseline flap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A7F4D-B742-A6E1-66A8-8718238CC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123950"/>
            <a:ext cx="3810000" cy="2549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1F74CC-1DC0-1E02-EC87-2F7C3156C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04950"/>
            <a:ext cx="4343400" cy="1778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F7C2E1-A7D7-2F6D-BC93-A078D86C6749}"/>
              </a:ext>
            </a:extLst>
          </p:cNvPr>
          <p:cNvSpPr txBox="1"/>
          <p:nvPr/>
        </p:nvSpPr>
        <p:spPr>
          <a:xfrm>
            <a:off x="1545335" y="3283029"/>
            <a:ext cx="1959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 5</a:t>
            </a:r>
            <a:r>
              <a:rPr lang="en-US" sz="1400" dirty="0"/>
              <a:t>: PARSEC airfoil.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BA6EC-E9BA-20C4-B0CF-711B192040C9}"/>
              </a:ext>
            </a:extLst>
          </p:cNvPr>
          <p:cNvSpPr txBox="1"/>
          <p:nvPr/>
        </p:nvSpPr>
        <p:spPr>
          <a:xfrm>
            <a:off x="5486400" y="3673335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Table 1</a:t>
            </a:r>
            <a:r>
              <a:rPr lang="en-US" sz="1400" dirty="0"/>
              <a:t>: Geometric parameters for the baseline flap design.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EE858278-7CEE-02C0-821C-2476E979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3673335"/>
            <a:ext cx="2209800" cy="531019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1400" dirty="0"/>
              <a:t>15°   droop nose</a:t>
            </a:r>
          </a:p>
          <a:p>
            <a:pPr algn="ctr"/>
            <a:r>
              <a:rPr lang="en-US" sz="1400" dirty="0"/>
              <a:t>15°/30° flap deflection</a:t>
            </a:r>
          </a:p>
        </p:txBody>
      </p:sp>
    </p:spTree>
    <p:extLst>
      <p:ext uri="{BB962C8B-B14F-4D97-AF65-F5344CB8AC3E}">
        <p14:creationId xmlns:p14="http://schemas.microsoft.com/office/powerpoint/2010/main" val="400473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976BB-EE40-D1E2-8734-627F8363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generation – Fidelity Pointwise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B2B7B-BBFE-07AA-20CF-B9F03CA61E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86" y="690563"/>
            <a:ext cx="4395969" cy="1453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5E1E53-E75B-B5AF-FA95-C3773CB30F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86" y="2502831"/>
            <a:ext cx="4395969" cy="1650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DC7D00-0331-1D7A-F199-BC28167E04F6}"/>
              </a:ext>
            </a:extLst>
          </p:cNvPr>
          <p:cNvSpPr txBox="1"/>
          <p:nvPr/>
        </p:nvSpPr>
        <p:spPr>
          <a:xfrm>
            <a:off x="2209800" y="2111573"/>
            <a:ext cx="4419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7</a:t>
            </a:r>
            <a:r>
              <a:rPr lang="en-US" sz="1400" dirty="0"/>
              <a:t>: Computational mesh around the HLFC airfoil.</a:t>
            </a:r>
            <a:endParaRPr 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039B3-7305-CF12-EB98-3E873C862B82}"/>
              </a:ext>
            </a:extLst>
          </p:cNvPr>
          <p:cNvSpPr txBox="1"/>
          <p:nvPr/>
        </p:nvSpPr>
        <p:spPr>
          <a:xfrm>
            <a:off x="1600627" y="4207073"/>
            <a:ext cx="5791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8</a:t>
            </a:r>
            <a:r>
              <a:rPr lang="en-US" sz="1400" dirty="0"/>
              <a:t>: Detailed view of the computational mesh around the Fowler flap. 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18805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98A9-E464-5524-D6AF-D5E41A68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CFD solver – SU2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1290C-D448-D7A2-E291-17CB639E2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Steady-state Reynolds-Averaged Navier-Stoken (RANS) equations.</a:t>
            </a:r>
          </a:p>
          <a:p>
            <a:pPr marL="82867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k −</a:t>
            </a:r>
            <a:r>
              <a:rPr lang="el-GR" dirty="0"/>
              <a:t>ω</a:t>
            </a:r>
            <a:r>
              <a:rPr lang="en-US" dirty="0"/>
              <a:t> SST (Shear Stress Transport) – Two equation turbulence model.</a:t>
            </a:r>
          </a:p>
          <a:p>
            <a:pPr marL="1485900" lvl="5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Better handling of adverse pressure gradients and flow separation.</a:t>
            </a:r>
          </a:p>
          <a:p>
            <a:pPr marL="1485900" lvl="5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Enhanced near-wall resolution.</a:t>
            </a:r>
          </a:p>
          <a:p>
            <a:pPr marL="1485900" lvl="5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64770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628A8FC0-C2C9-8C43-183F-D841E7DAAEA8}"/>
              </a:ext>
            </a:extLst>
          </p:cNvPr>
          <p:cNvSpPr txBox="1">
            <a:spLocks/>
          </p:cNvSpPr>
          <p:nvPr/>
        </p:nvSpPr>
        <p:spPr bwMode="auto">
          <a:xfrm>
            <a:off x="152400" y="3638550"/>
            <a:ext cx="2834640" cy="5310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dirty="0"/>
              <a:t>k: Turbulent kinetic energy (m</a:t>
            </a:r>
            <a:r>
              <a:rPr lang="en-US" sz="1400" baseline="30000" dirty="0"/>
              <a:t>2</a:t>
            </a:r>
            <a:r>
              <a:rPr lang="en-US" sz="1400" dirty="0"/>
              <a:t>/s</a:t>
            </a:r>
            <a:r>
              <a:rPr lang="en-US" sz="1400" baseline="30000" dirty="0"/>
              <a:t>2</a:t>
            </a:r>
            <a:r>
              <a:rPr lang="en-US" sz="1400" dirty="0"/>
              <a:t>) </a:t>
            </a:r>
          </a:p>
          <a:p>
            <a:r>
              <a:rPr lang="el-GR" sz="1400" dirty="0"/>
              <a:t>ω</a:t>
            </a:r>
            <a:r>
              <a:rPr lang="en-US" sz="1400" dirty="0"/>
              <a:t>: Specific Rate of Dissipation (1/s)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631753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73DA2-E312-24E9-80CE-ADC8083A4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>
            <a:extLst>
              <a:ext uri="{FF2B5EF4-FFF2-40B4-BE49-F238E27FC236}">
                <a16:creationId xmlns:a16="http://schemas.microsoft.com/office/drawing/2014/main" id="{1D5C081C-ECFE-B98B-A02A-59E17DBC6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9144000" cy="850106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9E917E5B-D4EB-8649-8DA9-C1AC70F904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EAC4C38B-CEAC-308D-91AC-F4EDDB49E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noFill/>
        </p:spPr>
        <p:txBody>
          <a:bodyPr/>
          <a:lstStyle/>
          <a:p>
            <a:pPr lvl="1"/>
            <a:r>
              <a:rPr lang="en-US" sz="2000" dirty="0">
                <a:solidFill>
                  <a:schemeClr val="bg2"/>
                </a:solidFill>
              </a:rPr>
              <a:t>Tasks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Objective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Introduction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Methodology </a:t>
            </a:r>
          </a:p>
          <a:p>
            <a:pPr lvl="1"/>
            <a:r>
              <a:rPr lang="en-US" sz="2000" noProof="0" dirty="0"/>
              <a:t>Trade studies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Results</a:t>
            </a:r>
          </a:p>
          <a:p>
            <a:pPr lvl="1"/>
            <a:r>
              <a:rPr lang="en-US" sz="2000" dirty="0">
                <a:solidFill>
                  <a:schemeClr val="bg2"/>
                </a:solidFill>
              </a:rPr>
              <a:t>Summary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Future work</a:t>
            </a:r>
          </a:p>
          <a:p>
            <a:pPr lvl="1"/>
            <a:endParaRPr lang="en-US" sz="2000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56115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8CC5E-0E52-E5A3-9831-009047FD5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5">
            <a:extLst>
              <a:ext uri="{FF2B5EF4-FFF2-40B4-BE49-F238E27FC236}">
                <a16:creationId xmlns:a16="http://schemas.microsoft.com/office/drawing/2014/main" id="{3A6AF7C4-C987-3F51-2F45-D815C91959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61950"/>
            <a:ext cx="8375650" cy="531019"/>
          </a:xfrm>
        </p:spPr>
        <p:txBody>
          <a:bodyPr/>
          <a:lstStyle/>
          <a:p>
            <a:r>
              <a:rPr lang="en-US" dirty="0"/>
              <a:t>Optimization</a:t>
            </a:r>
            <a:br>
              <a:rPr lang="en-US" dirty="0"/>
            </a:br>
            <a:r>
              <a:rPr lang="en-US" dirty="0"/>
              <a:t>strategy</a:t>
            </a:r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38525-6A7A-E52C-7008-EDF43C348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57150"/>
            <a:ext cx="3200400" cy="4005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278BC6-AA90-C268-E023-EED73795C9C5}"/>
              </a:ext>
            </a:extLst>
          </p:cNvPr>
          <p:cNvSpPr txBox="1"/>
          <p:nvPr/>
        </p:nvSpPr>
        <p:spPr>
          <a:xfrm>
            <a:off x="2819400" y="4059894"/>
            <a:ext cx="373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9</a:t>
            </a:r>
            <a:r>
              <a:rPr lang="en-US" sz="1400" dirty="0"/>
              <a:t>: Fowler flap design optimization strategy.</a:t>
            </a:r>
            <a:endParaRPr lang="en-US" sz="1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8E32A-9DB9-7943-0829-D9F94A1868E6}"/>
              </a:ext>
            </a:extLst>
          </p:cNvPr>
          <p:cNvSpPr txBox="1"/>
          <p:nvPr/>
        </p:nvSpPr>
        <p:spPr>
          <a:xfrm>
            <a:off x="266700" y="1352550"/>
            <a:ext cx="26289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OAT </a:t>
            </a:r>
            <a:br>
              <a:rPr lang="en-US" sz="1400" b="1" dirty="0"/>
            </a:br>
            <a:r>
              <a:rPr lang="en-US" sz="1400" dirty="0"/>
              <a:t>One-At-A-Time Optimization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26028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5F36B5-37B5-A7D6-B7BF-A1E766622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2"/>
          <a:stretch/>
        </p:blipFill>
        <p:spPr>
          <a:xfrm>
            <a:off x="463142" y="672759"/>
            <a:ext cx="3181758" cy="1843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B65FE-F7B0-5C63-70C1-281F681B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sensitivity study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D5B99-8815-AC90-56D4-494DC95A8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3187359"/>
            <a:ext cx="377972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453375-60E4-9D60-647E-D3839BA00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44167"/>
            <a:ext cx="2920396" cy="1521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FDFEC4-AB37-595D-C1BE-3E589251E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2539" y="1522692"/>
            <a:ext cx="2940352" cy="15478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17E18B-DDEA-0689-36E3-96E212C5D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3153" y="3012674"/>
            <a:ext cx="2940351" cy="15219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9DCE52-D1BF-2052-0445-BC0B23E6BAD9}"/>
              </a:ext>
            </a:extLst>
          </p:cNvPr>
          <p:cNvSpPr txBox="1"/>
          <p:nvPr/>
        </p:nvSpPr>
        <p:spPr>
          <a:xfrm>
            <a:off x="264748" y="2511142"/>
            <a:ext cx="358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10</a:t>
            </a:r>
            <a:r>
              <a:rPr lang="en-US" sz="1400" dirty="0"/>
              <a:t>: Impact of mesh refinement on maximum lift coefficient (C</a:t>
            </a:r>
            <a:r>
              <a:rPr lang="en-US" sz="1400" baseline="-25000" dirty="0"/>
              <a:t>L</a:t>
            </a:r>
            <a:r>
              <a:rPr lang="en-US" sz="1400" baseline="-40000" dirty="0"/>
              <a:t>max </a:t>
            </a:r>
            <a:r>
              <a:rPr lang="en-US" sz="1400" dirty="0"/>
              <a:t>).</a:t>
            </a:r>
            <a:endParaRPr lang="en-US" sz="1400" b="1" baseline="-4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CFF7BC-DDB8-A6FB-C0FE-E3742A4C5C7C}"/>
              </a:ext>
            </a:extLst>
          </p:cNvPr>
          <p:cNvSpPr txBox="1"/>
          <p:nvPr/>
        </p:nvSpPr>
        <p:spPr>
          <a:xfrm>
            <a:off x="63500" y="4016573"/>
            <a:ext cx="381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Table 2</a:t>
            </a:r>
            <a:r>
              <a:rPr lang="en-US" sz="1400" dirty="0"/>
              <a:t>: Results of the mesh sensitivity study.</a:t>
            </a:r>
            <a:endParaRPr 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1A213E-553E-9FB5-23ED-D64E22B56855}"/>
              </a:ext>
            </a:extLst>
          </p:cNvPr>
          <p:cNvSpPr txBox="1"/>
          <p:nvPr/>
        </p:nvSpPr>
        <p:spPr>
          <a:xfrm>
            <a:off x="4267200" y="1898351"/>
            <a:ext cx="20035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11</a:t>
            </a:r>
            <a:r>
              <a:rPr lang="en-US" sz="1400" dirty="0"/>
              <a:t>: Effect of mesh refinement on grid resolution.</a:t>
            </a:r>
            <a:endParaRPr lang="en-US" sz="1400" b="1" baseline="-400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3FDDC51-3991-2B49-1AE6-2DD323D7398C}"/>
              </a:ext>
            </a:extLst>
          </p:cNvPr>
          <p:cNvSpPr/>
          <p:nvPr/>
        </p:nvSpPr>
        <p:spPr>
          <a:xfrm>
            <a:off x="3606151" y="3705590"/>
            <a:ext cx="76200" cy="148826"/>
          </a:xfrm>
          <a:prstGeom prst="righ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A0E6F0E8-FD0E-B8A9-F757-ECD745D8E103}"/>
              </a:ext>
            </a:extLst>
          </p:cNvPr>
          <p:cNvSpPr/>
          <p:nvPr/>
        </p:nvSpPr>
        <p:spPr>
          <a:xfrm>
            <a:off x="3607449" y="3540128"/>
            <a:ext cx="74902" cy="152399"/>
          </a:xfrm>
          <a:prstGeom prst="righ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7E209-DD1E-1F96-2EBE-0AB9C9471121}"/>
              </a:ext>
            </a:extLst>
          </p:cNvPr>
          <p:cNvSpPr txBox="1"/>
          <p:nvPr/>
        </p:nvSpPr>
        <p:spPr>
          <a:xfrm>
            <a:off x="3615676" y="3484938"/>
            <a:ext cx="685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+0.27%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446EF-B310-B2FF-5CE2-EB3A980D411F}"/>
              </a:ext>
            </a:extLst>
          </p:cNvPr>
          <p:cNvSpPr txBox="1"/>
          <p:nvPr/>
        </p:nvSpPr>
        <p:spPr>
          <a:xfrm>
            <a:off x="3613935" y="3644053"/>
            <a:ext cx="685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+0.71%</a:t>
            </a:r>
          </a:p>
        </p:txBody>
      </p:sp>
    </p:spTree>
    <p:extLst>
      <p:ext uri="{BB962C8B-B14F-4D97-AF65-F5344CB8AC3E}">
        <p14:creationId xmlns:p14="http://schemas.microsoft.com/office/powerpoint/2010/main" val="423520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F68FE-026A-9D45-3323-BB0EC9266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7A8D-753C-4D8C-821A-D988D292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sensitivity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079C4-29EC-0195-5AC5-D6A2280EA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27351"/>
            <a:ext cx="4382579" cy="11297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99486-5A18-AEA6-8EF2-C202938F0578}"/>
              </a:ext>
            </a:extLst>
          </p:cNvPr>
          <p:cNvSpPr txBox="1"/>
          <p:nvPr/>
        </p:nvSpPr>
        <p:spPr>
          <a:xfrm>
            <a:off x="550700" y="2280426"/>
            <a:ext cx="3487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Table 3</a:t>
            </a:r>
            <a:r>
              <a:rPr lang="en-US" sz="1400" dirty="0"/>
              <a:t>: Simulation freestream conditions and reference length (airfoil chord).</a:t>
            </a:r>
            <a:endParaRPr 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89698-862D-1083-DD05-86ED48A120E1}"/>
              </a:ext>
            </a:extLst>
          </p:cNvPr>
          <p:cNvSpPr txBox="1"/>
          <p:nvPr/>
        </p:nvSpPr>
        <p:spPr>
          <a:xfrm>
            <a:off x="5105400" y="1132685"/>
            <a:ext cx="3487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Table 4</a:t>
            </a:r>
            <a:r>
              <a:rPr lang="en-US" sz="1400" dirty="0"/>
              <a:t>: Range of geometric parameters for the to-be optimized flap design.</a:t>
            </a:r>
            <a:endParaRPr lang="en-US" sz="1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BF0010-9686-1A5B-DF54-6EAF9B17D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655905"/>
            <a:ext cx="4384789" cy="266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73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FE09-46E6-CB2A-10FA-326D585D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Effect of variation of </a:t>
            </a:r>
            <a:r>
              <a:rPr lang="en-US" sz="2000" dirty="0" err="1"/>
              <a:t>x_gap</a:t>
            </a:r>
            <a:r>
              <a:rPr lang="en-US" sz="2000" dirty="0"/>
              <a:t> &amp; </a:t>
            </a:r>
            <a:r>
              <a:rPr lang="en-US" sz="2000" dirty="0" err="1"/>
              <a:t>y_gap</a:t>
            </a:r>
            <a:r>
              <a:rPr lang="en-US" sz="2000" dirty="0"/>
              <a:t> on C</a:t>
            </a:r>
            <a:r>
              <a:rPr lang="en-US" sz="2000" baseline="-25000" dirty="0"/>
              <a:t>D</a:t>
            </a:r>
            <a:r>
              <a:rPr lang="en-US" sz="2000" dirty="0"/>
              <a:t> and C</a:t>
            </a:r>
            <a:r>
              <a:rPr lang="en-US" sz="2000" baseline="-25000" dirty="0"/>
              <a:t>L</a:t>
            </a:r>
            <a:r>
              <a:rPr lang="en-US" sz="2000" dirty="0"/>
              <a:t> varied across α: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05757-F57A-BFEE-93B4-C23F23EE3A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6" y="874970"/>
            <a:ext cx="3352800" cy="2063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E2E000-973E-2D72-590A-B39ED3254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819150"/>
            <a:ext cx="3540137" cy="21755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7B4DD9-225E-0258-D7BA-320CD04FC5E9}"/>
              </a:ext>
            </a:extLst>
          </p:cNvPr>
          <p:cNvSpPr txBox="1"/>
          <p:nvPr/>
        </p:nvSpPr>
        <p:spPr>
          <a:xfrm>
            <a:off x="675784" y="2899886"/>
            <a:ext cx="354013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Figure 12</a:t>
            </a:r>
            <a:r>
              <a:rPr lang="en-US" sz="1400" dirty="0"/>
              <a:t>: Effect of variation of x_gap </a:t>
            </a:r>
            <a:br>
              <a:rPr lang="en-US" sz="1400" dirty="0"/>
            </a:br>
            <a:r>
              <a:rPr lang="en-US" sz="1400" dirty="0"/>
              <a:t>on C</a:t>
            </a:r>
            <a:r>
              <a:rPr lang="en-US" sz="1400" baseline="-25000" dirty="0"/>
              <a:t>L </a:t>
            </a:r>
            <a:r>
              <a:rPr lang="en-US" sz="1400" dirty="0"/>
              <a:t>vs α, with y_gap fixed at 4.0% </a:t>
            </a:r>
          </a:p>
          <a:p>
            <a:pPr algn="ctr"/>
            <a:r>
              <a:rPr lang="en-US" sz="1400" dirty="0"/>
              <a:t>of the airfoil chord.</a:t>
            </a:r>
            <a:endParaRPr 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B20722-6D59-8736-78D6-2BC40CC6D7E4}"/>
              </a:ext>
            </a:extLst>
          </p:cNvPr>
          <p:cNvSpPr txBox="1"/>
          <p:nvPr/>
        </p:nvSpPr>
        <p:spPr>
          <a:xfrm>
            <a:off x="4949377" y="2903696"/>
            <a:ext cx="354013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Figure 13</a:t>
            </a:r>
            <a:r>
              <a:rPr lang="en-US" sz="1400" dirty="0"/>
              <a:t>: Effect of variation of y_gap on CL vs α, with x_gap fixed at 4.3% of the airfoil chord. </a:t>
            </a:r>
            <a:endParaRPr 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3EA6B2-FC28-C68B-71FD-7FFAF4B3A5CA}"/>
              </a:ext>
            </a:extLst>
          </p:cNvPr>
          <p:cNvSpPr txBox="1"/>
          <p:nvPr/>
        </p:nvSpPr>
        <p:spPr>
          <a:xfrm>
            <a:off x="58563" y="3638550"/>
            <a:ext cx="12192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Baseline:</a:t>
            </a:r>
          </a:p>
          <a:p>
            <a:r>
              <a:rPr lang="en-US" sz="1400" dirty="0" err="1"/>
              <a:t>x_gap</a:t>
            </a:r>
            <a:r>
              <a:rPr lang="en-US" sz="1400" dirty="0"/>
              <a:t> 3.0 %</a:t>
            </a:r>
            <a:br>
              <a:rPr lang="en-US" sz="1400" dirty="0"/>
            </a:br>
            <a:r>
              <a:rPr lang="en-US" sz="1400" dirty="0" err="1"/>
              <a:t>y_gap</a:t>
            </a:r>
            <a:r>
              <a:rPr lang="en-US" sz="1400" dirty="0"/>
              <a:t> 1.5 %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5511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EB01A-4B8A-B9C2-B3D5-8652900E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</a:t>
            </a:r>
            <a:r>
              <a:rPr lang="en-US" sz="2400" dirty="0"/>
              <a:t>x_gap &amp; y_gap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392F1-E7E8-E42E-B5FA-2B5B299846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18948"/>
            <a:ext cx="3276600" cy="1910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099C08-6E3A-F2D1-30A6-587E12BCCC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307842"/>
            <a:ext cx="4692650" cy="1695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792AE-9E37-75F3-4615-8FEA3F8A90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95245"/>
            <a:ext cx="4692650" cy="1698445"/>
          </a:xfrm>
          <a:prstGeom prst="rect">
            <a:avLst/>
          </a:prstGeom>
        </p:spPr>
      </p:pic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55148647-2398-1C51-E92F-82A0F9AB5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6" y="3883534"/>
            <a:ext cx="2209800" cy="531019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1400" dirty="0"/>
              <a:t>30° flap deflection</a:t>
            </a:r>
          </a:p>
          <a:p>
            <a:pPr algn="ctr"/>
            <a:r>
              <a:rPr lang="en-US" sz="1400" dirty="0"/>
              <a:t>4° Angle of attack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C4CD8F9D-41C2-EB48-705E-ECAA76238690}"/>
              </a:ext>
            </a:extLst>
          </p:cNvPr>
          <p:cNvSpPr txBox="1">
            <a:spLocks/>
          </p:cNvSpPr>
          <p:nvPr/>
        </p:nvSpPr>
        <p:spPr bwMode="auto">
          <a:xfrm>
            <a:off x="431800" y="3417570"/>
            <a:ext cx="2921000" cy="2543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1400" b="1" kern="0" dirty="0"/>
              <a:t>2.43 % increase in C</a:t>
            </a:r>
            <a:r>
              <a:rPr lang="en-US" sz="1400" b="1" kern="0" baseline="-25000" dirty="0"/>
              <a:t>L</a:t>
            </a:r>
            <a:r>
              <a:rPr lang="en-US" sz="1400" b="1" kern="0" baseline="-36000" dirty="0"/>
              <a:t>max</a:t>
            </a:r>
            <a:endParaRPr lang="en-US" sz="1400" b="1" kern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9766F-4C05-8191-643B-84171144DAC7}"/>
              </a:ext>
            </a:extLst>
          </p:cNvPr>
          <p:cNvSpPr txBox="1"/>
          <p:nvPr/>
        </p:nvSpPr>
        <p:spPr>
          <a:xfrm>
            <a:off x="4191000" y="1736110"/>
            <a:ext cx="464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18</a:t>
            </a:r>
            <a:r>
              <a:rPr lang="en-US" sz="1400" dirty="0"/>
              <a:t>: Baseline configuration </a:t>
            </a:r>
          </a:p>
          <a:p>
            <a:pPr algn="ctr"/>
            <a:r>
              <a:rPr lang="en-US" sz="1400" dirty="0"/>
              <a:t>(x_gap at 3.0% &amp; y_gap at 1.5% of the airfoil chord).</a:t>
            </a:r>
            <a:endParaRPr lang="en-US" sz="1400" b="1" baseline="-40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161239-B077-EFE3-44AD-CA0453A8BD66}"/>
              </a:ext>
            </a:extLst>
          </p:cNvPr>
          <p:cNvSpPr txBox="1"/>
          <p:nvPr/>
        </p:nvSpPr>
        <p:spPr>
          <a:xfrm>
            <a:off x="4191000" y="3977668"/>
            <a:ext cx="464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19</a:t>
            </a:r>
            <a:r>
              <a:rPr lang="en-US" sz="1400" dirty="0"/>
              <a:t>: Updated configuration </a:t>
            </a:r>
          </a:p>
          <a:p>
            <a:pPr algn="ctr"/>
            <a:r>
              <a:rPr lang="en-US" sz="1400" dirty="0"/>
              <a:t>(x_gap at 2.3% &amp; y_gap at 6.0% of the airfoil chord).</a:t>
            </a:r>
            <a:endParaRPr lang="en-US" sz="1400" b="1" baseline="-40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C7DD0-9DB7-911C-BEB5-68FED84E54E5}"/>
              </a:ext>
            </a:extLst>
          </p:cNvPr>
          <p:cNvSpPr txBox="1"/>
          <p:nvPr/>
        </p:nvSpPr>
        <p:spPr>
          <a:xfrm>
            <a:off x="307963" y="2568727"/>
            <a:ext cx="354013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Figure 17</a:t>
            </a:r>
            <a:r>
              <a:rPr lang="en-US" sz="1400" dirty="0"/>
              <a:t>: Comparison of baseline and updated configuration </a:t>
            </a:r>
          </a:p>
          <a:p>
            <a:pPr algn="ctr"/>
            <a:r>
              <a:rPr lang="en-US" sz="1400" dirty="0"/>
              <a:t>(x_gap at 2.3% and y_gap 6.0%).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45075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88C4A-5992-41A9-BB5C-CD45EDAEC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>
            <a:extLst>
              <a:ext uri="{FF2B5EF4-FFF2-40B4-BE49-F238E27FC236}">
                <a16:creationId xmlns:a16="http://schemas.microsoft.com/office/drawing/2014/main" id="{3D3214F0-5694-0EEA-3672-DF0F8AF55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9144000" cy="850106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5388B57F-FBF3-3B21-5514-31221E9770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22C0D48-56BC-2795-204B-32AA055162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noFill/>
        </p:spPr>
        <p:txBody>
          <a:bodyPr/>
          <a:lstStyle/>
          <a:p>
            <a:pPr lvl="1"/>
            <a:r>
              <a:rPr lang="en-US" sz="2000" dirty="0">
                <a:solidFill>
                  <a:schemeClr val="bg2"/>
                </a:solidFill>
              </a:rPr>
              <a:t>Tasks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Objective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Introduction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Methodology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Trade studies</a:t>
            </a:r>
          </a:p>
          <a:p>
            <a:pPr lvl="1"/>
            <a:r>
              <a:rPr lang="en-US" sz="2000" noProof="0" dirty="0"/>
              <a:t>Results</a:t>
            </a:r>
          </a:p>
          <a:p>
            <a:pPr lvl="1"/>
            <a:r>
              <a:rPr lang="en-US" sz="2000" dirty="0">
                <a:solidFill>
                  <a:schemeClr val="bg2"/>
                </a:solidFill>
              </a:rPr>
              <a:t>Summary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Future work</a:t>
            </a:r>
          </a:p>
          <a:p>
            <a:pPr lvl="1"/>
            <a:endParaRPr lang="en-US" sz="2000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46249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68D0B-11F1-5100-EB39-855A74C77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>
            <a:extLst>
              <a:ext uri="{FF2B5EF4-FFF2-40B4-BE49-F238E27FC236}">
                <a16:creationId xmlns:a16="http://schemas.microsoft.com/office/drawing/2014/main" id="{A631A1AD-DF5B-7619-0AF0-D95C54D7E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9144000" cy="850106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E54D7CEA-82F4-F911-102E-49914168A5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3B2B36AC-A732-11A0-FAD5-EFED05CA3C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noFill/>
        </p:spPr>
        <p:txBody>
          <a:bodyPr/>
          <a:lstStyle/>
          <a:p>
            <a:pPr lvl="1"/>
            <a:r>
              <a:rPr lang="en-US" sz="2000" dirty="0"/>
              <a:t>Tasks </a:t>
            </a:r>
          </a:p>
          <a:p>
            <a:pPr lvl="1"/>
            <a:r>
              <a:rPr lang="en-US" sz="2000" noProof="0" dirty="0"/>
              <a:t>Objective</a:t>
            </a:r>
          </a:p>
          <a:p>
            <a:pPr lvl="1"/>
            <a:r>
              <a:rPr lang="en-US" sz="2000" noProof="0" dirty="0"/>
              <a:t>Introduction</a:t>
            </a:r>
          </a:p>
          <a:p>
            <a:pPr lvl="1"/>
            <a:r>
              <a:rPr lang="en-US" sz="2000" noProof="0" dirty="0"/>
              <a:t>Methodology </a:t>
            </a:r>
          </a:p>
          <a:p>
            <a:pPr lvl="1"/>
            <a:r>
              <a:rPr lang="en-US" sz="2000" noProof="0" dirty="0"/>
              <a:t>Trade studies</a:t>
            </a:r>
          </a:p>
          <a:p>
            <a:pPr lvl="1"/>
            <a:r>
              <a:rPr lang="en-US" sz="2000" noProof="0" dirty="0"/>
              <a:t>Results</a:t>
            </a:r>
          </a:p>
          <a:p>
            <a:pPr lvl="1"/>
            <a:r>
              <a:rPr lang="en-US" sz="2000" dirty="0"/>
              <a:t>Summary</a:t>
            </a:r>
          </a:p>
          <a:p>
            <a:pPr lvl="1"/>
            <a:r>
              <a:rPr lang="en-US" sz="2000" noProof="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47487166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F5F0C-FBF3-C8D3-C0A7-9FB0B44F4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F864AA2-B2C5-84D9-8FD3-C8FF6E29D6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48" r="2748" b="1621"/>
          <a:stretch/>
        </p:blipFill>
        <p:spPr>
          <a:xfrm>
            <a:off x="228600" y="935263"/>
            <a:ext cx="3499533" cy="2323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91091E-5003-7D42-B2DA-3852DE7D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6B103-9321-428F-5866-65710C2CAA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7" r="6262" b="16879"/>
          <a:stretch/>
        </p:blipFill>
        <p:spPr>
          <a:xfrm>
            <a:off x="3953452" y="133350"/>
            <a:ext cx="5038148" cy="1143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757666-5001-6D24-714B-E4123D5F95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1" r="4668" b="18307"/>
          <a:stretch/>
        </p:blipFill>
        <p:spPr>
          <a:xfrm>
            <a:off x="3962400" y="1276351"/>
            <a:ext cx="5105400" cy="983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0E5E3C-C867-C40A-8500-90FF4F5B39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3" r="6323" b="5236"/>
          <a:stretch/>
        </p:blipFill>
        <p:spPr>
          <a:xfrm>
            <a:off x="4084508" y="2495551"/>
            <a:ext cx="4786442" cy="12133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F07821-4E02-740C-C37D-C15C65550EFD}"/>
              </a:ext>
            </a:extLst>
          </p:cNvPr>
          <p:cNvSpPr txBox="1"/>
          <p:nvPr/>
        </p:nvSpPr>
        <p:spPr>
          <a:xfrm>
            <a:off x="123040" y="3259173"/>
            <a:ext cx="3686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Table 5</a:t>
            </a:r>
            <a:r>
              <a:rPr lang="en-US" sz="1400" dirty="0"/>
              <a:t>: Baseline and optimized flap design parameters (in ratios).</a:t>
            </a:r>
            <a:endParaRPr 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1CD54-3137-C64D-4D7B-A31B12F6E8D7}"/>
              </a:ext>
            </a:extLst>
          </p:cNvPr>
          <p:cNvSpPr txBox="1"/>
          <p:nvPr/>
        </p:nvSpPr>
        <p:spPr>
          <a:xfrm>
            <a:off x="4810474" y="3782393"/>
            <a:ext cx="38763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20</a:t>
            </a:r>
            <a:r>
              <a:rPr lang="en-US" sz="1400" dirty="0"/>
              <a:t>: Comparison of baseline and optimized airfoil and flap geometric profiles </a:t>
            </a:r>
            <a:br>
              <a:rPr lang="en-US" sz="1400" dirty="0"/>
            </a:br>
            <a:r>
              <a:rPr lang="en-US" sz="1400" dirty="0"/>
              <a:t>(all parameters optimized). </a:t>
            </a:r>
            <a:endParaRPr lang="en-US" sz="1400" b="1" baseline="-40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F0545C-3B3F-5C26-732A-B562A783CCA3}"/>
              </a:ext>
            </a:extLst>
          </p:cNvPr>
          <p:cNvSpPr/>
          <p:nvPr/>
        </p:nvSpPr>
        <p:spPr>
          <a:xfrm>
            <a:off x="260814" y="1586693"/>
            <a:ext cx="3415066" cy="428967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05F64A-F00D-5C2A-F200-B7BDCFB83E38}"/>
              </a:ext>
            </a:extLst>
          </p:cNvPr>
          <p:cNvSpPr/>
          <p:nvPr/>
        </p:nvSpPr>
        <p:spPr>
          <a:xfrm>
            <a:off x="260814" y="2646257"/>
            <a:ext cx="3415066" cy="428967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862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78FE2-9B48-37BE-D006-9C566DAF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60" y="271671"/>
            <a:ext cx="8375650" cy="531019"/>
          </a:xfrm>
        </p:spPr>
        <p:txBody>
          <a:bodyPr/>
          <a:lstStyle/>
          <a:p>
            <a:r>
              <a:rPr lang="en-US" dirty="0"/>
              <a:t>Aerodynamic performance </a:t>
            </a:r>
            <a:br>
              <a:rPr lang="en-US" dirty="0"/>
            </a:br>
            <a:r>
              <a:rPr lang="en-US" dirty="0"/>
              <a:t>at 30-degree flap deflection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44F3D-74A2-8098-17F3-81C571F331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4" y="794099"/>
            <a:ext cx="3302000" cy="1973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5CCE1-2D8A-38A4-BFF2-B1BC06851E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41" y="124959"/>
            <a:ext cx="4723681" cy="1763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90B293-3E52-B734-E9AA-12BCA3B99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41" y="2282191"/>
            <a:ext cx="4723679" cy="1780786"/>
          </a:xfrm>
          <a:prstGeom prst="rect">
            <a:avLst/>
          </a:prstGeom>
        </p:spPr>
      </p:pic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AC402089-9932-0EF1-9329-23F607DB0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6" y="3883534"/>
            <a:ext cx="2209800" cy="531019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1400" dirty="0"/>
              <a:t>30° flap deflection</a:t>
            </a:r>
          </a:p>
          <a:p>
            <a:pPr algn="ctr"/>
            <a:r>
              <a:rPr lang="en-US" sz="1400" dirty="0"/>
              <a:t>4° Angle of attack</a:t>
            </a:r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C40A4A56-13E7-1EF9-362C-C1343B377F7A}"/>
              </a:ext>
            </a:extLst>
          </p:cNvPr>
          <p:cNvSpPr txBox="1">
            <a:spLocks/>
          </p:cNvSpPr>
          <p:nvPr/>
        </p:nvSpPr>
        <p:spPr bwMode="auto">
          <a:xfrm>
            <a:off x="1142802" y="3181350"/>
            <a:ext cx="1682065" cy="55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1400" b="1" kern="0" dirty="0"/>
              <a:t>4.56 % increase in </a:t>
            </a:r>
          </a:p>
          <a:p>
            <a:pPr algn="ctr"/>
            <a:r>
              <a:rPr lang="en-US" sz="1400" b="1" kern="0" dirty="0"/>
              <a:t>C</a:t>
            </a:r>
            <a:r>
              <a:rPr lang="en-US" sz="1400" b="1" kern="0" baseline="-25000" dirty="0"/>
              <a:t>L</a:t>
            </a:r>
            <a:r>
              <a:rPr lang="en-US" sz="1400" b="1" kern="0" baseline="-36000" dirty="0"/>
              <a:t>max</a:t>
            </a:r>
            <a:endParaRPr lang="en-US" sz="1400" b="1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B56EA0-CE2B-FAA8-56B8-9BCEC5698AB1}"/>
              </a:ext>
            </a:extLst>
          </p:cNvPr>
          <p:cNvSpPr txBox="1"/>
          <p:nvPr/>
        </p:nvSpPr>
        <p:spPr>
          <a:xfrm>
            <a:off x="4191720" y="1902980"/>
            <a:ext cx="4648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22</a:t>
            </a:r>
            <a:r>
              <a:rPr lang="en-US" sz="1400" dirty="0"/>
              <a:t>: Eddy viscosity: Baseline configuration.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7DEA28-5A80-11F8-309C-05C82A8B09A6}"/>
              </a:ext>
            </a:extLst>
          </p:cNvPr>
          <p:cNvSpPr txBox="1"/>
          <p:nvPr/>
        </p:nvSpPr>
        <p:spPr>
          <a:xfrm>
            <a:off x="4267200" y="4055357"/>
            <a:ext cx="4651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23</a:t>
            </a:r>
            <a:r>
              <a:rPr lang="en-US" sz="1400" dirty="0"/>
              <a:t>: Eddy viscosity: Optimized configuration </a:t>
            </a:r>
          </a:p>
          <a:p>
            <a:pPr algn="ctr"/>
            <a:r>
              <a:rPr lang="en-US" sz="1400" dirty="0"/>
              <a:t>(all parameters optimized).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4E60C-FB06-13AF-3640-B8C906DA9B6A}"/>
              </a:ext>
            </a:extLst>
          </p:cNvPr>
          <p:cNvSpPr txBox="1"/>
          <p:nvPr/>
        </p:nvSpPr>
        <p:spPr>
          <a:xfrm>
            <a:off x="98790" y="2580679"/>
            <a:ext cx="35401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Figure 21</a:t>
            </a:r>
            <a:r>
              <a:rPr lang="en-US" sz="1400" dirty="0"/>
              <a:t>: Comparison of baseline and optimized configuration (C</a:t>
            </a:r>
            <a:r>
              <a:rPr lang="en-US" sz="1400" baseline="-25000" dirty="0"/>
              <a:t>L </a:t>
            </a:r>
            <a:r>
              <a:rPr lang="en-US" sz="1400" dirty="0"/>
              <a:t>vs α).</a:t>
            </a:r>
          </a:p>
        </p:txBody>
      </p:sp>
    </p:spTree>
    <p:extLst>
      <p:ext uri="{BB962C8B-B14F-4D97-AF65-F5344CB8AC3E}">
        <p14:creationId xmlns:p14="http://schemas.microsoft.com/office/powerpoint/2010/main" val="3133571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D88F3-03FF-D4B9-0D2F-2AD1518A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CC31-F337-1B0B-9840-B8B40CEF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60" y="271671"/>
            <a:ext cx="8375650" cy="531019"/>
          </a:xfrm>
        </p:spPr>
        <p:txBody>
          <a:bodyPr/>
          <a:lstStyle/>
          <a:p>
            <a:r>
              <a:rPr lang="en-US" dirty="0"/>
              <a:t>Aerodynamic performance </a:t>
            </a:r>
            <a:br>
              <a:rPr lang="en-US" dirty="0"/>
            </a:br>
            <a:r>
              <a:rPr lang="en-US" dirty="0"/>
              <a:t>at 30-degree flap deflection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3B1BE-C4BE-D13B-98B1-884F6EF13A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" y="795108"/>
            <a:ext cx="3302000" cy="1973877"/>
          </a:xfrm>
          <a:prstGeom prst="rect">
            <a:avLst/>
          </a:prstGeom>
        </p:spPr>
      </p:pic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B29C83E6-13CD-7790-6B29-FAA133A28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6" y="3883534"/>
            <a:ext cx="2209800" cy="531019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1400" dirty="0"/>
              <a:t>30° flap deflection</a:t>
            </a:r>
          </a:p>
          <a:p>
            <a:pPr algn="ctr"/>
            <a:r>
              <a:rPr lang="en-US" sz="1400" dirty="0"/>
              <a:t>13° Angle of attack</a:t>
            </a:r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3E984B49-5DC2-C669-3112-FAA8C1D289E5}"/>
              </a:ext>
            </a:extLst>
          </p:cNvPr>
          <p:cNvSpPr txBox="1">
            <a:spLocks/>
          </p:cNvSpPr>
          <p:nvPr/>
        </p:nvSpPr>
        <p:spPr bwMode="auto">
          <a:xfrm>
            <a:off x="1119704" y="3181350"/>
            <a:ext cx="1682065" cy="55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1400" b="1" kern="0" dirty="0"/>
              <a:t>4.56 % increase in </a:t>
            </a:r>
          </a:p>
          <a:p>
            <a:pPr algn="ctr"/>
            <a:r>
              <a:rPr lang="en-US" sz="1400" b="1" kern="0" dirty="0"/>
              <a:t>C</a:t>
            </a:r>
            <a:r>
              <a:rPr lang="en-US" sz="1400" b="1" kern="0" baseline="-25000" dirty="0"/>
              <a:t>L</a:t>
            </a:r>
            <a:r>
              <a:rPr lang="en-US" sz="1400" b="1" kern="0" baseline="-36000" dirty="0"/>
              <a:t>max</a:t>
            </a:r>
            <a:endParaRPr lang="en-US" sz="1400" b="1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0001B2-6D27-B892-84A2-78BB845FA512}"/>
              </a:ext>
            </a:extLst>
          </p:cNvPr>
          <p:cNvSpPr txBox="1"/>
          <p:nvPr/>
        </p:nvSpPr>
        <p:spPr>
          <a:xfrm>
            <a:off x="4191720" y="1860076"/>
            <a:ext cx="4648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25</a:t>
            </a:r>
            <a:r>
              <a:rPr lang="en-US" sz="1400" dirty="0"/>
              <a:t>: Eddy viscosity: Baseline configuration.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78D21D-98B6-8585-E933-62D3D9922B81}"/>
              </a:ext>
            </a:extLst>
          </p:cNvPr>
          <p:cNvSpPr txBox="1"/>
          <p:nvPr/>
        </p:nvSpPr>
        <p:spPr>
          <a:xfrm>
            <a:off x="4267200" y="4009637"/>
            <a:ext cx="4651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26</a:t>
            </a:r>
            <a:r>
              <a:rPr lang="en-US" sz="1400" dirty="0"/>
              <a:t>: Eddy viscosity Optimized configuration </a:t>
            </a:r>
          </a:p>
          <a:p>
            <a:pPr algn="ctr"/>
            <a:r>
              <a:rPr lang="en-US" sz="1400" dirty="0"/>
              <a:t>(all parameters optimized).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F7424-F108-9F3A-B70F-F9D4D48CCD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224" y="214282"/>
            <a:ext cx="5084136" cy="1671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36357A-720C-DC41-3E01-11DA462820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464" y="2263476"/>
            <a:ext cx="5084136" cy="17461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DAE602-D75B-8DCB-D902-803F9773FF83}"/>
              </a:ext>
            </a:extLst>
          </p:cNvPr>
          <p:cNvSpPr txBox="1"/>
          <p:nvPr/>
        </p:nvSpPr>
        <p:spPr>
          <a:xfrm>
            <a:off x="164352" y="2583702"/>
            <a:ext cx="35401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Figure 21</a:t>
            </a:r>
            <a:r>
              <a:rPr lang="en-US" sz="1400" dirty="0"/>
              <a:t>: Comparison of baseline and optimized configuration (C</a:t>
            </a:r>
            <a:r>
              <a:rPr lang="en-US" sz="1400" baseline="-25000" dirty="0"/>
              <a:t>L </a:t>
            </a:r>
            <a:r>
              <a:rPr lang="en-US" sz="1400" dirty="0"/>
              <a:t>vs α).</a:t>
            </a:r>
          </a:p>
        </p:txBody>
      </p:sp>
    </p:spTree>
    <p:extLst>
      <p:ext uri="{BB962C8B-B14F-4D97-AF65-F5344CB8AC3E}">
        <p14:creationId xmlns:p14="http://schemas.microsoft.com/office/powerpoint/2010/main" val="2884930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1F36D-A124-ED60-8EB1-6A9DC775D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>
            <a:extLst>
              <a:ext uri="{FF2B5EF4-FFF2-40B4-BE49-F238E27FC236}">
                <a16:creationId xmlns:a16="http://schemas.microsoft.com/office/drawing/2014/main" id="{599B974E-3E4C-8FD7-F8D5-A996B8BEC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9144000" cy="850106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1201BD5D-3FC4-BEAD-21E8-A94AFD66F1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CB90FC2-AC74-458D-FBD7-CC200C513D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noFill/>
        </p:spPr>
        <p:txBody>
          <a:bodyPr/>
          <a:lstStyle/>
          <a:p>
            <a:pPr lvl="1"/>
            <a:r>
              <a:rPr lang="en-US" sz="2000" dirty="0">
                <a:solidFill>
                  <a:schemeClr val="bg2"/>
                </a:solidFill>
              </a:rPr>
              <a:t>Tasks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Objective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Introduction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Methodology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Trade studies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Results</a:t>
            </a:r>
          </a:p>
          <a:p>
            <a:pPr lvl="1"/>
            <a:r>
              <a:rPr lang="en-US" sz="2000" dirty="0"/>
              <a:t>Summary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Future work</a:t>
            </a:r>
          </a:p>
          <a:p>
            <a:pPr lvl="1"/>
            <a:endParaRPr lang="en-US" sz="2000" noProof="0" dirty="0"/>
          </a:p>
        </p:txBody>
      </p:sp>
    </p:spTree>
    <p:extLst>
      <p:ext uri="{BB962C8B-B14F-4D97-AF65-F5344CB8AC3E}">
        <p14:creationId xmlns:p14="http://schemas.microsoft.com/office/powerpoint/2010/main" val="342178630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F2E2-3C00-B753-B0E0-4CDD3A7E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D33E7-B8DE-7C72-B7D5-6C2AB67EA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900000"/>
            <a:ext cx="8375650" cy="15955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1000+ CFD runs, manually optimized and post-processed.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parameters varied.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Tested for: </a:t>
            </a:r>
          </a:p>
          <a:p>
            <a:pPr marL="647700" lvl="2" indent="-285750">
              <a:buFont typeface="Wingdings" panose="05000000000000000000" pitchFamily="2" charset="2"/>
              <a:buChar char="Ø"/>
            </a:pPr>
            <a:r>
              <a:rPr lang="en-US" dirty="0"/>
              <a:t>15° flap deflection.</a:t>
            </a:r>
          </a:p>
          <a:p>
            <a:pPr marL="647700" lvl="2" indent="-285750">
              <a:buFont typeface="Wingdings" panose="05000000000000000000" pitchFamily="2" charset="2"/>
              <a:buChar char="Ø"/>
            </a:pPr>
            <a:r>
              <a:rPr lang="en-US" dirty="0"/>
              <a:t>30° flap deflection.</a:t>
            </a:r>
          </a:p>
          <a:p>
            <a:pPr marL="476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999DF-9F12-FAEC-9350-5A3B5C4D1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2724150"/>
            <a:ext cx="6858000" cy="9200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97A664-3E68-86A1-8FC9-B8949C955966}"/>
              </a:ext>
            </a:extLst>
          </p:cNvPr>
          <p:cNvSpPr/>
          <p:nvPr/>
        </p:nvSpPr>
        <p:spPr>
          <a:xfrm>
            <a:off x="5570220" y="2667001"/>
            <a:ext cx="2383155" cy="9200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1A03D-747C-1785-AFDA-6724E48AAA42}"/>
              </a:ext>
            </a:extLst>
          </p:cNvPr>
          <p:cNvSpPr txBox="1"/>
          <p:nvPr/>
        </p:nvSpPr>
        <p:spPr>
          <a:xfrm>
            <a:off x="1762331" y="3815675"/>
            <a:ext cx="5714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Table 6</a:t>
            </a:r>
            <a:r>
              <a:rPr lang="en-US" sz="1400" dirty="0"/>
              <a:t>: Summary of maximum lift coefficient (</a:t>
            </a:r>
            <a:r>
              <a:rPr lang="en-US" sz="1400" kern="0" dirty="0"/>
              <a:t>C</a:t>
            </a:r>
            <a:r>
              <a:rPr lang="en-US" sz="1400" kern="0" baseline="-25000" dirty="0"/>
              <a:t>L</a:t>
            </a:r>
            <a:r>
              <a:rPr lang="en-US" sz="1400" kern="0" baseline="-36000" dirty="0"/>
              <a:t>max</a:t>
            </a:r>
            <a:r>
              <a:rPr lang="en-US" sz="1400" dirty="0"/>
              <a:t>) improvements.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43270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DFEBE-C158-D14C-2C25-7E0F4427F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>
            <a:extLst>
              <a:ext uri="{FF2B5EF4-FFF2-40B4-BE49-F238E27FC236}">
                <a16:creationId xmlns:a16="http://schemas.microsoft.com/office/drawing/2014/main" id="{8277FB0A-71CB-904E-BD85-D1F26922E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9144000" cy="850106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FF73E281-5ECA-0189-3052-07404AADC3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5EA5753-C4CD-6064-2CD4-DD64DB56CC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noFill/>
        </p:spPr>
        <p:txBody>
          <a:bodyPr/>
          <a:lstStyle/>
          <a:p>
            <a:pPr lvl="1"/>
            <a:r>
              <a:rPr lang="en-US" sz="2000" dirty="0">
                <a:solidFill>
                  <a:schemeClr val="bg2"/>
                </a:solidFill>
              </a:rPr>
              <a:t>Tasks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Objective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Introduction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Methodology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Trade studies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Results</a:t>
            </a:r>
          </a:p>
          <a:p>
            <a:pPr lvl="1"/>
            <a:r>
              <a:rPr lang="en-US" sz="2000" dirty="0">
                <a:solidFill>
                  <a:schemeClr val="bg2"/>
                </a:solidFill>
              </a:rPr>
              <a:t>Summary</a:t>
            </a:r>
          </a:p>
          <a:p>
            <a:pPr lvl="1"/>
            <a:r>
              <a:rPr lang="en-US" sz="2000" noProof="0" dirty="0"/>
              <a:t>Future work</a:t>
            </a:r>
          </a:p>
          <a:p>
            <a:pPr lvl="1"/>
            <a:endParaRPr lang="en-US" sz="2000" noProof="0" dirty="0"/>
          </a:p>
        </p:txBody>
      </p:sp>
    </p:spTree>
    <p:extLst>
      <p:ext uri="{BB962C8B-B14F-4D97-AF65-F5344CB8AC3E}">
        <p14:creationId xmlns:p14="http://schemas.microsoft.com/office/powerpoint/2010/main" val="327692061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F3384-AD05-9F75-79D4-49332FCE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9681-AFD9-CEC4-862E-1A0618432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2F48C-64AC-84CC-FB74-B8C3AF35F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900000"/>
            <a:ext cx="8375650" cy="15955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Unsteady Reynolds-Averaged Navier-Stokes (URANS).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Implementing:</a:t>
            </a:r>
          </a:p>
          <a:p>
            <a:pPr marL="647700" lvl="2" indent="-285750">
              <a:buFont typeface="Wingdings" panose="05000000000000000000" pitchFamily="2" charset="2"/>
              <a:buChar char="Ø"/>
            </a:pPr>
            <a:r>
              <a:rPr lang="en-US" dirty="0"/>
              <a:t>Surrogate-Based Optimization. </a:t>
            </a:r>
          </a:p>
          <a:p>
            <a:pPr marL="647700" lvl="2" indent="-285750">
              <a:buFont typeface="Wingdings" panose="05000000000000000000" pitchFamily="2" charset="2"/>
              <a:buChar char="Ø"/>
            </a:pPr>
            <a:r>
              <a:rPr lang="en-US" dirty="0"/>
              <a:t>Automatic Optimization Algorithms.</a:t>
            </a:r>
          </a:p>
        </p:txBody>
      </p:sp>
    </p:spTree>
    <p:extLst>
      <p:ext uri="{BB962C8B-B14F-4D97-AF65-F5344CB8AC3E}">
        <p14:creationId xmlns:p14="http://schemas.microsoft.com/office/powerpoint/2010/main" val="1264665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1A45A-10CF-A6B5-9D3F-CF0F0F80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CC3CE-876D-E68F-37AD-B5B8ECB8A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/>
              <a:t>[1] Jochen Wild. </a:t>
            </a:r>
            <a:r>
              <a:rPr lang="en-US" sz="1400" i="1" dirty="0"/>
              <a:t>High-lift aerodynamics</a:t>
            </a:r>
            <a:r>
              <a:rPr lang="en-US" sz="1400" dirty="0"/>
              <a:t>. CRC Press, 2022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[2] Henning </a:t>
            </a:r>
            <a:r>
              <a:rPr lang="en-US" sz="1400" dirty="0" err="1"/>
              <a:t>Strüber</a:t>
            </a:r>
            <a:r>
              <a:rPr lang="en-US" sz="1400" dirty="0"/>
              <a:t>. ‘The aerodynamic design of the A350 XWB-900 high lift system’. In:</a:t>
            </a:r>
            <a:br>
              <a:rPr lang="en-US" sz="1400" dirty="0"/>
            </a:br>
            <a:r>
              <a:rPr lang="en-US" sz="1400" dirty="0"/>
              <a:t>     </a:t>
            </a:r>
            <a:r>
              <a:rPr lang="en-US" sz="1400" i="1" dirty="0"/>
              <a:t>29th international congress of the aeronautical sciences</a:t>
            </a:r>
            <a:r>
              <a:rPr lang="en-US" sz="1400" dirty="0"/>
              <a:t>. International Council of the</a:t>
            </a:r>
            <a:br>
              <a:rPr lang="en-US" sz="1400" dirty="0"/>
            </a:br>
            <a:r>
              <a:rPr lang="en-US" sz="1400" dirty="0"/>
              <a:t>     Aeronautical Sciences. 2014.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[3] Mauro Minervino, Pierluigi Iannelli and D. Quagliarella. ‘3D Flap Design using Navier-</a:t>
            </a:r>
            <a:br>
              <a:rPr lang="en-US" sz="1400" dirty="0"/>
            </a:br>
            <a:r>
              <a:rPr lang="en-US" sz="1400" dirty="0"/>
              <a:t>     Stokes Equations and Evolutionary Optimization Techniques on an Industrial Platform’. In:</a:t>
            </a:r>
            <a:br>
              <a:rPr lang="en-US" sz="1400" dirty="0"/>
            </a:br>
            <a:r>
              <a:rPr lang="en-US" sz="1400" dirty="0"/>
              <a:t>     Sept. 2011. </a:t>
            </a:r>
            <a:r>
              <a:rPr lang="en-US" sz="1400" dirty="0" err="1"/>
              <a:t>doi</a:t>
            </a:r>
            <a:r>
              <a:rPr lang="en-US" sz="1400" dirty="0"/>
              <a:t>: 10.13140/2.1.2211.0083. </a:t>
            </a:r>
          </a:p>
        </p:txBody>
      </p:sp>
    </p:spTree>
    <p:extLst>
      <p:ext uri="{BB962C8B-B14F-4D97-AF65-F5344CB8AC3E}">
        <p14:creationId xmlns:p14="http://schemas.microsoft.com/office/powerpoint/2010/main" val="3971703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Thank you for listening.	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4" name="Picture 1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3" b="17163"/>
          <a:stretch/>
        </p:blipFill>
        <p:spPr bwMode="auto">
          <a:xfrm>
            <a:off x="216000" y="288327"/>
            <a:ext cx="8712000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447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9025-9EAC-F191-2868-F611A6F6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007"/>
            <a:ext cx="8375650" cy="531019"/>
          </a:xfrm>
        </p:spPr>
        <p:txBody>
          <a:bodyPr/>
          <a:lstStyle/>
          <a:p>
            <a:r>
              <a:rPr lang="en-US" dirty="0"/>
              <a:t>Eddy Viscosity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B5D2157-770D-28D1-5CB4-A0C297754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6" y="3853054"/>
            <a:ext cx="2209800" cy="531019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1400" dirty="0"/>
              <a:t>30° flap deflection</a:t>
            </a:r>
          </a:p>
          <a:p>
            <a:pPr algn="ctr"/>
            <a:r>
              <a:rPr lang="en-US" sz="1400" dirty="0"/>
              <a:t>4° Angle of attack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8E56C5-03A7-4544-60C5-3DB8134F3C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605" y="84382"/>
            <a:ext cx="5118635" cy="1427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6F91A6-3C4B-B0A2-DA39-CCE8CFCF8F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511" y="1568767"/>
            <a:ext cx="5118634" cy="1427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E89133-B787-3C7E-69A5-D99BD5CC0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509" y="3045810"/>
            <a:ext cx="5118635" cy="14270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C28A37-A6B9-AF92-73DA-AFBDA20B03AB}"/>
              </a:ext>
            </a:extLst>
          </p:cNvPr>
          <p:cNvSpPr txBox="1"/>
          <p:nvPr/>
        </p:nvSpPr>
        <p:spPr>
          <a:xfrm>
            <a:off x="620669" y="730825"/>
            <a:ext cx="31302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14</a:t>
            </a:r>
            <a:r>
              <a:rPr lang="en-US" sz="1400" dirty="0"/>
              <a:t>: Baseline configuration </a:t>
            </a:r>
          </a:p>
          <a:p>
            <a:pPr algn="ctr"/>
            <a:r>
              <a:rPr lang="en-US" sz="1400" dirty="0"/>
              <a:t>(x_gap at 3.0% &amp; y_gap at 1.5% of the airfoil chord).</a:t>
            </a:r>
            <a:endParaRPr lang="en-US" sz="1400" b="1" baseline="-40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75A34F-292A-F19C-3774-E2886FA6A8A6}"/>
              </a:ext>
            </a:extLst>
          </p:cNvPr>
          <p:cNvSpPr txBox="1"/>
          <p:nvPr/>
        </p:nvSpPr>
        <p:spPr>
          <a:xfrm>
            <a:off x="609600" y="1833086"/>
            <a:ext cx="31302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15</a:t>
            </a:r>
            <a:r>
              <a:rPr lang="en-US" sz="1400" dirty="0"/>
              <a:t>: Optimized configuration </a:t>
            </a:r>
            <a:br>
              <a:rPr lang="en-US" sz="1400" dirty="0"/>
            </a:br>
            <a:r>
              <a:rPr lang="en-US" sz="1400" dirty="0"/>
              <a:t>(x_gap at 2.3% &amp; y_gap at 4.0% of the airfoil chord).</a:t>
            </a:r>
            <a:endParaRPr lang="en-US" sz="1400" b="1" baseline="-40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4447F4-3944-FA11-9382-2CA3DDE6FB31}"/>
              </a:ext>
            </a:extLst>
          </p:cNvPr>
          <p:cNvSpPr txBox="1"/>
          <p:nvPr/>
        </p:nvSpPr>
        <p:spPr>
          <a:xfrm>
            <a:off x="609600" y="3045810"/>
            <a:ext cx="31302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16</a:t>
            </a:r>
            <a:r>
              <a:rPr lang="en-US" sz="1400" dirty="0"/>
              <a:t>: Optimized configuration </a:t>
            </a:r>
            <a:br>
              <a:rPr lang="en-US" sz="1400" dirty="0"/>
            </a:br>
            <a:r>
              <a:rPr lang="en-US" sz="1400" dirty="0"/>
              <a:t>(x_gap at 4.3% &amp; y_gap at 6.0% of the airfoil chord).</a:t>
            </a:r>
            <a:endParaRPr lang="en-US" sz="1400" b="1" baseline="-40000" dirty="0"/>
          </a:p>
        </p:txBody>
      </p:sp>
    </p:spTree>
    <p:extLst>
      <p:ext uri="{BB962C8B-B14F-4D97-AF65-F5344CB8AC3E}">
        <p14:creationId xmlns:p14="http://schemas.microsoft.com/office/powerpoint/2010/main" val="822729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1"/>
            <a:ext cx="9144000" cy="850106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noFill/>
        </p:spPr>
        <p:txBody>
          <a:bodyPr/>
          <a:lstStyle/>
          <a:p>
            <a:pPr lvl="1"/>
            <a:r>
              <a:rPr lang="en-US" sz="2000" dirty="0"/>
              <a:t>Tasks </a:t>
            </a:r>
          </a:p>
          <a:p>
            <a:pPr lvl="1"/>
            <a:r>
              <a:rPr lang="en-US" sz="2000" noProof="0" dirty="0"/>
              <a:t>Objective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Introduction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Methodology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Trade studies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Results</a:t>
            </a:r>
          </a:p>
          <a:p>
            <a:pPr lvl="1"/>
            <a:r>
              <a:rPr lang="en-US" sz="2000" dirty="0">
                <a:solidFill>
                  <a:schemeClr val="bg2"/>
                </a:solidFill>
              </a:rPr>
              <a:t>Summary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Future work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273BD-7BC8-4FF1-FAE1-3A3D602A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 performance at 15-degree flap deflection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4B0C3-BBAE-6DF4-FE23-FDC5C59538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571750"/>
            <a:ext cx="3216438" cy="1969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50EFB0-2540-4607-B9CA-8743BB3554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696245"/>
            <a:ext cx="3302000" cy="1978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69596C-BFE1-B2DE-9C82-A70046BD0A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1" y="742995"/>
            <a:ext cx="3216438" cy="189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64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F6688-297B-185E-CA66-D4D00B5BD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2C2F-1FC6-24A5-07CD-230C7D60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 performance at 30-degree flap deflection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C55E0-B956-37C7-C029-D63A741FF5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750273"/>
            <a:ext cx="3302000" cy="1973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35874-6B2B-F4FB-847C-23A5E46AD1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14160"/>
            <a:ext cx="3452360" cy="2009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004CB7-9BC4-4DF9-D604-D59FAD7FF1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976" y="2549652"/>
            <a:ext cx="3205750" cy="19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53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Tasks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idx="1"/>
          </p:nvPr>
        </p:nvSpPr>
        <p:spPr>
          <a:xfrm>
            <a:off x="431800" y="900001"/>
            <a:ext cx="8375650" cy="1595550"/>
          </a:xfrm>
          <a:noFill/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noProof="0" dirty="0"/>
              <a:t>Define and modify an existing design methodology for a rapid CFD analysis of airfoils.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noProof="0" dirty="0"/>
              <a:t>Perform parametric studies of a Fowler flap.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noProof="0" dirty="0"/>
              <a:t>Obtain a new design and compare key aerodynamic characteristics between the</a:t>
            </a:r>
            <a:br>
              <a:rPr lang="en-US" noProof="0" dirty="0"/>
            </a:br>
            <a:r>
              <a:rPr lang="en-US" noProof="0" dirty="0"/>
              <a:t>original and the final configurations.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4D452BF6-C285-B94B-7659-8CB48274B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81771"/>
            <a:ext cx="8375650" cy="531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kern="0" dirty="0"/>
              <a:t>Objective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565102F7-659D-D3AE-6125-003ECF042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262201"/>
            <a:ext cx="8375650" cy="909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Maximize lift for takeoff (15°) and landing (30°) flap settings.</a:t>
            </a:r>
            <a:endParaRPr lang="en-US" kern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867D1-A40A-56A8-5A4B-8EFE4F7D7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>
            <a:extLst>
              <a:ext uri="{FF2B5EF4-FFF2-40B4-BE49-F238E27FC236}">
                <a16:creationId xmlns:a16="http://schemas.microsoft.com/office/drawing/2014/main" id="{B417E6F6-92E0-F259-EA47-3EBA541AA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9144000" cy="850106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E81DAC95-11EC-1056-7AB7-26DE8F82EF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33033C4F-232D-8042-93EB-38DB73260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noFill/>
        </p:spPr>
        <p:txBody>
          <a:bodyPr/>
          <a:lstStyle/>
          <a:p>
            <a:pPr lvl="1"/>
            <a:r>
              <a:rPr lang="en-US" sz="2000" dirty="0">
                <a:solidFill>
                  <a:schemeClr val="bg2"/>
                </a:solidFill>
              </a:rPr>
              <a:t>Tasks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Objective</a:t>
            </a:r>
          </a:p>
          <a:p>
            <a:pPr lvl="1"/>
            <a:r>
              <a:rPr lang="en-US" sz="2000" noProof="0" dirty="0"/>
              <a:t>Introduction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Methodology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Trade studies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Results</a:t>
            </a:r>
          </a:p>
          <a:p>
            <a:pPr lvl="1"/>
            <a:r>
              <a:rPr lang="en-US" sz="2000" dirty="0">
                <a:solidFill>
                  <a:schemeClr val="bg2"/>
                </a:solidFill>
              </a:rPr>
              <a:t>Summary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Future work</a:t>
            </a:r>
          </a:p>
          <a:p>
            <a:pPr lvl="1"/>
            <a:endParaRPr lang="en-US" sz="2000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74524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F883-015C-AE7B-8F3F-E095E62A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High-lift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336E3-FB4F-21C2-8A19-CBD4FB0E8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1171"/>
          <a:stretch/>
        </p:blipFill>
        <p:spPr>
          <a:xfrm>
            <a:off x="260349" y="614363"/>
            <a:ext cx="2472327" cy="2972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C4BD0-BDE5-2CE7-CF68-879F0E66E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452" y="64294"/>
            <a:ext cx="2512315" cy="1809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F7E5C-132A-901E-08FC-2320CE83E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045" y="1855121"/>
            <a:ext cx="2325910" cy="20691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5FADAD-5188-DBDE-F777-841229F1141C}"/>
              </a:ext>
            </a:extLst>
          </p:cNvPr>
          <p:cNvSpPr txBox="1"/>
          <p:nvPr/>
        </p:nvSpPr>
        <p:spPr>
          <a:xfrm>
            <a:off x="6120236" y="3924300"/>
            <a:ext cx="30512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 2</a:t>
            </a:r>
            <a:r>
              <a:rPr lang="en-US" sz="1400" dirty="0"/>
              <a:t>: Mechanism of the Fowler flap</a:t>
            </a:r>
          </a:p>
          <a:p>
            <a:r>
              <a:rPr lang="en-US" sz="1100" dirty="0"/>
              <a:t>               [1], [2].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7D4B1E-9F88-A961-8202-BCAFE03F151F}"/>
              </a:ext>
            </a:extLst>
          </p:cNvPr>
          <p:cNvSpPr txBox="1"/>
          <p:nvPr/>
        </p:nvSpPr>
        <p:spPr>
          <a:xfrm>
            <a:off x="71022" y="3606550"/>
            <a:ext cx="31293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 1</a:t>
            </a:r>
            <a:r>
              <a:rPr lang="en-US" sz="1400" dirty="0"/>
              <a:t>: Effect of high-lift devices </a:t>
            </a:r>
          </a:p>
          <a:p>
            <a:pPr algn="ctr"/>
            <a:r>
              <a:rPr lang="en-US" sz="1400" dirty="0"/>
              <a:t>           on the lift coefficient (C</a:t>
            </a:r>
            <a:r>
              <a:rPr lang="en-US" sz="1400" baseline="-25000" dirty="0"/>
              <a:t>L</a:t>
            </a:r>
            <a:r>
              <a:rPr lang="en-US" sz="1400" dirty="0"/>
              <a:t>) </a:t>
            </a:r>
            <a:br>
              <a:rPr lang="en-US" sz="1400" dirty="0"/>
            </a:br>
            <a:r>
              <a:rPr lang="en-US" sz="1400" dirty="0"/>
              <a:t>            and the angle of attack (α) </a:t>
            </a:r>
            <a:r>
              <a:rPr lang="en-US" sz="1100" dirty="0"/>
              <a:t>[1]</a:t>
            </a:r>
            <a:r>
              <a:rPr lang="en-US" sz="1400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1EECB4-0AF5-D6BB-9432-C47CBCE92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9416" y="1344386"/>
            <a:ext cx="1745028" cy="600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1CBFA2-DB05-D092-80BF-2CC279745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213" y="2057379"/>
            <a:ext cx="2878289" cy="15491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974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2DF08-15B0-5F5F-8398-5217FA562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>
            <a:extLst>
              <a:ext uri="{FF2B5EF4-FFF2-40B4-BE49-F238E27FC236}">
                <a16:creationId xmlns:a16="http://schemas.microsoft.com/office/drawing/2014/main" id="{C0E4E6E7-C7EC-C2DD-54A0-31D200F74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9144000" cy="850106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3BA9EEC4-9EA8-0BAC-CC6D-2EC0B49C68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06019F8-B44F-C2D7-966B-359A31152E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noFill/>
        </p:spPr>
        <p:txBody>
          <a:bodyPr/>
          <a:lstStyle/>
          <a:p>
            <a:pPr lvl="1"/>
            <a:r>
              <a:rPr lang="en-US" sz="2000" dirty="0">
                <a:solidFill>
                  <a:schemeClr val="bg2"/>
                </a:solidFill>
              </a:rPr>
              <a:t>Tasks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Objective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Introduction</a:t>
            </a:r>
          </a:p>
          <a:p>
            <a:pPr lvl="1"/>
            <a:r>
              <a:rPr lang="en-US" sz="2000" noProof="0" dirty="0"/>
              <a:t>Methodology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Trade studies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Results</a:t>
            </a:r>
          </a:p>
          <a:p>
            <a:pPr lvl="1"/>
            <a:r>
              <a:rPr lang="en-US" sz="2000" dirty="0">
                <a:solidFill>
                  <a:schemeClr val="bg2"/>
                </a:solidFill>
              </a:rPr>
              <a:t>Summary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Future work</a:t>
            </a:r>
          </a:p>
          <a:p>
            <a:pPr lvl="1"/>
            <a:endParaRPr lang="en-US" sz="2000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3660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A602F-4898-6B96-2453-57241EB96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5">
            <a:extLst>
              <a:ext uri="{FF2B5EF4-FFF2-40B4-BE49-F238E27FC236}">
                <a16:creationId xmlns:a16="http://schemas.microsoft.com/office/drawing/2014/main" id="{444E9C6F-F47D-8626-B102-C5AB7E6AB3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61950"/>
            <a:ext cx="8375650" cy="531019"/>
          </a:xfrm>
        </p:spPr>
        <p:txBody>
          <a:bodyPr/>
          <a:lstStyle/>
          <a:p>
            <a:r>
              <a:rPr lang="en-US" noProof="0" dirty="0"/>
              <a:t>PyAeroSweep</a:t>
            </a:r>
            <a:br>
              <a:rPr lang="en-US" noProof="0" dirty="0"/>
            </a:br>
            <a:r>
              <a:rPr lang="en-US" noProof="0" dirty="0"/>
              <a:t>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FEB6A-418D-7890-8E7E-5ABA3E4A76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504" y="23834"/>
            <a:ext cx="4794050" cy="4593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9CED3C-2ECF-3960-B9C1-461A1756441E}"/>
              </a:ext>
            </a:extLst>
          </p:cNvPr>
          <p:cNvSpPr txBox="1"/>
          <p:nvPr/>
        </p:nvSpPr>
        <p:spPr>
          <a:xfrm>
            <a:off x="220979" y="3666723"/>
            <a:ext cx="18796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/>
              <a:t>Fig 6</a:t>
            </a:r>
            <a:r>
              <a:rPr lang="en-US" sz="1400" dirty="0"/>
              <a:t>: PyAeroSweep </a:t>
            </a:r>
          </a:p>
          <a:p>
            <a:pPr algn="just"/>
            <a:r>
              <a:rPr lang="en-US" sz="1400" b="1" dirty="0"/>
              <a:t>          </a:t>
            </a:r>
            <a:r>
              <a:rPr lang="en-US" sz="1400" dirty="0"/>
              <a:t>Framework.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4AC8D48B-B2BC-9152-E82B-7CBFF3BEDE39}"/>
              </a:ext>
            </a:extLst>
          </p:cNvPr>
          <p:cNvSpPr/>
          <p:nvPr/>
        </p:nvSpPr>
        <p:spPr>
          <a:xfrm>
            <a:off x="7086601" y="397669"/>
            <a:ext cx="182880" cy="1752600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8B89C51-628B-6C5E-D3CE-34C850AE36AD}"/>
              </a:ext>
            </a:extLst>
          </p:cNvPr>
          <p:cNvSpPr/>
          <p:nvPr/>
        </p:nvSpPr>
        <p:spPr>
          <a:xfrm>
            <a:off x="7086600" y="2571750"/>
            <a:ext cx="182881" cy="685800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B8542B2-F01F-3F27-199F-E0B5A568AD1B}"/>
              </a:ext>
            </a:extLst>
          </p:cNvPr>
          <p:cNvSpPr/>
          <p:nvPr/>
        </p:nvSpPr>
        <p:spPr>
          <a:xfrm>
            <a:off x="7086600" y="3638550"/>
            <a:ext cx="182881" cy="795010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5D57B-75C1-9D8F-67E2-85AA3D0B59E7}"/>
              </a:ext>
            </a:extLst>
          </p:cNvPr>
          <p:cNvSpPr txBox="1"/>
          <p:nvPr/>
        </p:nvSpPr>
        <p:spPr>
          <a:xfrm>
            <a:off x="7539329" y="1120080"/>
            <a:ext cx="79507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Python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DC7EC-B693-9839-3BD4-BD4D9694313F}"/>
              </a:ext>
            </a:extLst>
          </p:cNvPr>
          <p:cNvSpPr txBox="1"/>
          <p:nvPr/>
        </p:nvSpPr>
        <p:spPr>
          <a:xfrm>
            <a:off x="7442147" y="2653040"/>
            <a:ext cx="10008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Fidelity</a:t>
            </a:r>
            <a:br>
              <a:rPr lang="en-US" sz="1400" dirty="0"/>
            </a:br>
            <a:r>
              <a:rPr lang="en-US" sz="1400" dirty="0"/>
              <a:t>Pointwise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7E375-1AE3-3AC7-0EDF-DDD564A09E47}"/>
              </a:ext>
            </a:extLst>
          </p:cNvPr>
          <p:cNvSpPr txBox="1"/>
          <p:nvPr/>
        </p:nvSpPr>
        <p:spPr>
          <a:xfrm>
            <a:off x="7442147" y="3882166"/>
            <a:ext cx="100081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SU2</a:t>
            </a:r>
            <a:r>
              <a:rPr lang="en-US" sz="1400" baseline="-25000" dirty="0"/>
              <a:t>CODE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1505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B8A8F-88FD-5DEC-B23B-6328D733D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BC90-9C09-87E7-2D09-22A847E78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10857-06A4-9732-DE8E-4D2538AF5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63" y="2904648"/>
            <a:ext cx="4059712" cy="1359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ABB989-6DC4-ADE2-BDC3-CA9D3A36D7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05" t="5052" r="5840"/>
          <a:stretch/>
        </p:blipFill>
        <p:spPr>
          <a:xfrm>
            <a:off x="304800" y="666750"/>
            <a:ext cx="3992770" cy="1818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BC4D42-51BF-0E3D-C81C-B028FD342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351" y="932328"/>
            <a:ext cx="4222249" cy="1493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19409B-7406-CD04-3D3E-02C6AE8719C8}"/>
              </a:ext>
            </a:extLst>
          </p:cNvPr>
          <p:cNvSpPr txBox="1"/>
          <p:nvPr/>
        </p:nvSpPr>
        <p:spPr>
          <a:xfrm>
            <a:off x="2677229" y="2435105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 3</a:t>
            </a:r>
            <a:r>
              <a:rPr lang="en-US" sz="1400" dirty="0"/>
              <a:t>: Key flap geometry definitions </a:t>
            </a:r>
            <a:r>
              <a:rPr lang="en-US" sz="1100" dirty="0"/>
              <a:t>[3]</a:t>
            </a:r>
            <a:r>
              <a:rPr lang="en-US" sz="14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DF0F22-284A-53EA-2940-3D954BA99AB1}"/>
              </a:ext>
            </a:extLst>
          </p:cNvPr>
          <p:cNvSpPr txBox="1"/>
          <p:nvPr/>
        </p:nvSpPr>
        <p:spPr>
          <a:xfrm>
            <a:off x="1219200" y="4245173"/>
            <a:ext cx="653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 4</a:t>
            </a:r>
            <a:r>
              <a:rPr lang="en-US" sz="1400" dirty="0"/>
              <a:t>: </a:t>
            </a:r>
            <a:r>
              <a:rPr lang="en-US" sz="1400" b="1" dirty="0"/>
              <a:t>(a)</a:t>
            </a:r>
            <a:r>
              <a:rPr lang="en-US" sz="1400" dirty="0"/>
              <a:t> Horizontal overlap x_gap and </a:t>
            </a:r>
            <a:r>
              <a:rPr lang="en-US" sz="1400" b="1" dirty="0"/>
              <a:t>(b)</a:t>
            </a:r>
            <a:r>
              <a:rPr lang="en-US" sz="1400" dirty="0"/>
              <a:t> Vertical gap y_gap definition.</a:t>
            </a:r>
          </a:p>
        </p:txBody>
      </p:sp>
    </p:spTree>
    <p:extLst>
      <p:ext uri="{BB962C8B-B14F-4D97-AF65-F5344CB8AC3E}">
        <p14:creationId xmlns:p14="http://schemas.microsoft.com/office/powerpoint/2010/main" val="1660148767"/>
      </p:ext>
    </p:extLst>
  </p:cSld>
  <p:clrMapOvr>
    <a:masterClrMapping/>
  </p:clrMapOvr>
</p:sld>
</file>

<file path=ppt/theme/theme1.xml><?xml version="1.0" encoding="utf-8"?>
<a:theme xmlns:a="http://schemas.openxmlformats.org/drawingml/2006/main" name="TUBraunschweig_PPT2007_Folienpool_16_9">
  <a:themeElements>
    <a:clrScheme name="TU Braunschweig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U Braunschweig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ADBF4D"/>
        </a:accent3>
        <a:accent4>
          <a:srgbClr val="FA6E00"/>
        </a:accent4>
        <a:accent5>
          <a:srgbClr val="407E97"/>
        </a:accent5>
        <a:accent6>
          <a:srgbClr val="98409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TUBraunschweig_PPT2007_Folienpool_16_9</Template>
  <TotalTime>3342</TotalTime>
  <Words>1089</Words>
  <Application>Microsoft Office PowerPoint</Application>
  <PresentationFormat>On-screen Show (16:9)</PresentationFormat>
  <Paragraphs>210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Wingdings</vt:lpstr>
      <vt:lpstr>TUBraunschweig_PPT2007_Folienpool_16_9</vt:lpstr>
      <vt:lpstr>Aerodynamic Design of a Fowler Flap for a Hybrid Laminar Flow Control Airfoil</vt:lpstr>
      <vt:lpstr>Contents</vt:lpstr>
      <vt:lpstr>Contents</vt:lpstr>
      <vt:lpstr>Tasks</vt:lpstr>
      <vt:lpstr>Contents</vt:lpstr>
      <vt:lpstr>High-lift devices</vt:lpstr>
      <vt:lpstr>Contents</vt:lpstr>
      <vt:lpstr>PyAeroSweep framework</vt:lpstr>
      <vt:lpstr>Geometry definition</vt:lpstr>
      <vt:lpstr>Geometric parameters – baseline flap</vt:lpstr>
      <vt:lpstr>Mesh generation – Fidelity Pointwise</vt:lpstr>
      <vt:lpstr>CFD solver – SU2</vt:lpstr>
      <vt:lpstr>Contents</vt:lpstr>
      <vt:lpstr>Optimization strategy</vt:lpstr>
      <vt:lpstr>Mesh sensitivity study</vt:lpstr>
      <vt:lpstr>Parameter sensitivity study</vt:lpstr>
      <vt:lpstr>Effect of variation of x_gap &amp; y_gap on CD and CL varied across α:</vt:lpstr>
      <vt:lpstr>Updated x_gap &amp; y_gap </vt:lpstr>
      <vt:lpstr>Contents</vt:lpstr>
      <vt:lpstr>Results</vt:lpstr>
      <vt:lpstr>Aerodynamic performance  at 30-degree flap deflection</vt:lpstr>
      <vt:lpstr>Aerodynamic performance  at 30-degree flap deflection</vt:lpstr>
      <vt:lpstr>Contents</vt:lpstr>
      <vt:lpstr>Summary</vt:lpstr>
      <vt:lpstr>Contents</vt:lpstr>
      <vt:lpstr>Future work</vt:lpstr>
      <vt:lpstr>References</vt:lpstr>
      <vt:lpstr>Thank you for listening. </vt:lpstr>
      <vt:lpstr>Eddy Viscosity</vt:lpstr>
      <vt:lpstr>Aerodynamic performance at 15-degree flap deflection</vt:lpstr>
      <vt:lpstr>Aerodynamic performance at 30-degree flap deflection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Shrinidhi Achar</dc:creator>
  <cp:lastModifiedBy>Shrinidhi Achar</cp:lastModifiedBy>
  <cp:revision>194</cp:revision>
  <dcterms:created xsi:type="dcterms:W3CDTF">2025-04-27T18:02:53Z</dcterms:created>
  <dcterms:modified xsi:type="dcterms:W3CDTF">2025-12-03T10:35:56Z</dcterms:modified>
</cp:coreProperties>
</file>